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84" r:id="rId2"/>
    <p:sldId id="385" r:id="rId3"/>
    <p:sldId id="428" r:id="rId4"/>
    <p:sldId id="311" r:id="rId5"/>
    <p:sldId id="352" r:id="rId6"/>
    <p:sldId id="370" r:id="rId7"/>
    <p:sldId id="378" r:id="rId8"/>
    <p:sldId id="379" r:id="rId9"/>
    <p:sldId id="343" r:id="rId10"/>
    <p:sldId id="380" r:id="rId11"/>
    <p:sldId id="371" r:id="rId12"/>
    <p:sldId id="353" r:id="rId13"/>
    <p:sldId id="342" r:id="rId14"/>
    <p:sldId id="369" r:id="rId15"/>
    <p:sldId id="344" r:id="rId16"/>
    <p:sldId id="354" r:id="rId17"/>
    <p:sldId id="359" r:id="rId18"/>
    <p:sldId id="381" r:id="rId19"/>
    <p:sldId id="360" r:id="rId20"/>
    <p:sldId id="382" r:id="rId21"/>
    <p:sldId id="361" r:id="rId22"/>
    <p:sldId id="383" r:id="rId23"/>
    <p:sldId id="355" r:id="rId24"/>
    <p:sldId id="346" r:id="rId25"/>
    <p:sldId id="362" r:id="rId26"/>
    <p:sldId id="363" r:id="rId27"/>
    <p:sldId id="356" r:id="rId28"/>
    <p:sldId id="348" r:id="rId29"/>
    <p:sldId id="364" r:id="rId30"/>
    <p:sldId id="365" r:id="rId31"/>
    <p:sldId id="374" r:id="rId32"/>
    <p:sldId id="375" r:id="rId33"/>
    <p:sldId id="376" r:id="rId34"/>
    <p:sldId id="377" r:id="rId35"/>
    <p:sldId id="366" r:id="rId36"/>
    <p:sldId id="367" r:id="rId37"/>
    <p:sldId id="372" r:id="rId38"/>
    <p:sldId id="368" r:id="rId39"/>
    <p:sldId id="309" r:id="rId40"/>
    <p:sldId id="310" r:id="rId41"/>
    <p:sldId id="430" r:id="rId42"/>
    <p:sldId id="386" r:id="rId43"/>
    <p:sldId id="337" r:id="rId44"/>
    <p:sldId id="340" r:id="rId45"/>
    <p:sldId id="429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5" r:id="rId62"/>
    <p:sldId id="406" r:id="rId63"/>
    <p:sldId id="407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423" r:id="rId80"/>
    <p:sldId id="424" r:id="rId81"/>
    <p:sldId id="425" r:id="rId82"/>
    <p:sldId id="426" r:id="rId83"/>
    <p:sldId id="427" r:id="rId84"/>
  </p:sldIdLst>
  <p:sldSz cx="9144000" cy="6858000" type="screen4x3"/>
  <p:notesSz cx="7315200" cy="96012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FFB19"/>
    <a:srgbClr val="E9FF43"/>
    <a:srgbClr val="5F5F5F"/>
    <a:srgbClr val="292929"/>
    <a:srgbClr val="D7D7D7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079" autoAdjust="0"/>
    <p:restoredTop sz="94624" autoAdjust="0"/>
  </p:normalViewPr>
  <p:slideViewPr>
    <p:cSldViewPr snapToGrid="0">
      <p:cViewPr varScale="1">
        <p:scale>
          <a:sx n="79" d="100"/>
          <a:sy n="79" d="100"/>
        </p:scale>
        <p:origin x="-88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 bwMode="auto">
          <a:xfrm>
            <a:off x="4144963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BA95167-A2B1-4748-897C-8BA01DDF2C19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618" tIns="49309" rIns="98618" bIns="49309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 bwMode="auto">
          <a:xfrm>
            <a:off x="731838" y="4559300"/>
            <a:ext cx="5851525" cy="432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 bwMode="auto">
          <a:xfrm>
            <a:off x="0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3" tIns="49517" rIns="99033" bIns="495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79129A95-A6ED-486A-ADA7-5297241A240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2612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24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7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27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4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28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7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49155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94A241A1-748E-4699-912F-C5D3FB2C7CC1}" type="slidenum">
              <a:rPr lang="es-ES" sz="1200">
                <a:latin typeface="Calibri" pitchFamily="34" charset="0"/>
              </a:rPr>
              <a:pPr algn="r"/>
              <a:t>39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47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1203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692DDCCE-9C26-439B-92CF-39A1E437965F}" type="slidenum">
              <a:rPr lang="es-ES" sz="1200">
                <a:latin typeface="Calibri" pitchFamily="34" charset="0"/>
              </a:rPr>
              <a:pPr algn="r"/>
              <a:t>40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54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41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45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46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47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8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54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311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3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55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971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62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851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63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75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66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40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67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7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49155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94A241A1-748E-4699-912F-C5D3FB2C7CC1}" type="slidenum">
              <a:rPr lang="es-ES" sz="1200">
                <a:latin typeface="Calibri" pitchFamily="34" charset="0"/>
              </a:rPr>
              <a:pPr algn="r"/>
              <a:t>78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47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1203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692DDCCE-9C26-439B-92CF-39A1E437965F}" type="slidenum">
              <a:rPr lang="es-ES" sz="1200">
                <a:latin typeface="Calibri" pitchFamily="34" charset="0"/>
              </a:rPr>
              <a:pPr algn="r"/>
              <a:t>79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5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4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5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5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12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952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13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96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15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311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16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97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AR" smtClean="0"/>
          </a:p>
        </p:txBody>
      </p:sp>
      <p:sp>
        <p:nvSpPr>
          <p:cNvPr id="53251" name="3 Marcador de número de diapositiva"/>
          <p:cNvSpPr txBox="1">
            <a:spLocks noGrp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3" tIns="49517" rIns="99033" bIns="49517" anchor="b"/>
          <a:lstStyle/>
          <a:p>
            <a:pPr algn="r"/>
            <a:fld id="{B8CADE9A-61A3-4C06-B067-2908D89FE802}" type="slidenum">
              <a:rPr lang="es-ES" sz="1200">
                <a:latin typeface="Calibri" pitchFamily="34" charset="0"/>
              </a:rPr>
              <a:pPr algn="r"/>
              <a:t>23</a:t>
            </a:fld>
            <a:endParaRPr lang="es-E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85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0A3BEB-48F6-46BF-99AB-12DDDC761F17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0BCB8-AE54-4D84-8BC0-1A87A2B85A7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81917-E585-48CF-AB8E-B6B4E171FC1C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BFE30F-3E90-4257-B21B-731C7D40926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76344-1226-426A-8BC2-49EBEC8AF590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87410-5E7F-46CA-AE2F-DA934A51C32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25378-B9EF-47A4-9463-5F93EFFDD956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B7211-632A-431A-9286-86E26B6B8BF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45974-A17A-4BAD-8E64-DD8007B241BD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F9D61-C32A-4F6F-A378-E569D9EEF2D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776F2-D689-4E0D-A30E-1E6B4EE5ACA1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11048-7127-4CA6-A5E0-5B1D63AE178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0CF9-5BF0-40F7-9A88-A908A415CDDC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A40FD-0E20-47E7-B807-9B1918574C7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65C7B-BBBA-4B1A-9E6F-5031B8B9E8DE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69464-2219-496E-90CF-45121F12AF0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97E8F-0C7F-46A2-BD0F-F9904F6E3467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98462-F70E-4C33-9A56-C9718F20B4C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37E23-633A-4A58-82B6-D3D7323FE164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BDD00-7A06-491A-AADF-1986340894F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FC7B1-58A8-4715-B951-26D6F11F85A8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11C0D2-ECC8-4676-B362-E7770BF3D1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E506697-9394-428A-9622-EC6449D10078}" type="datetimeFigureOut">
              <a:rPr lang="es-ES"/>
              <a:pPr>
                <a:defRPr/>
              </a:pPr>
              <a:t>14/09/2015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BF61002-45F5-44E9-8E68-F816C5E9C26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D4A8"/>
            </a:gs>
            <a:gs pos="4000">
              <a:srgbClr val="21D6E0"/>
            </a:gs>
            <a:gs pos="20000">
              <a:srgbClr val="0087E6"/>
            </a:gs>
            <a:gs pos="100000">
              <a:srgbClr val="005CB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806115" y="1437607"/>
            <a:ext cx="808705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54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Hardware de la                      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2" name="21 Imagen" descr="LogoGanador.jpg"/>
          <p:cNvPicPr>
            <a:picLocks noChangeAspect="1"/>
          </p:cNvPicPr>
          <p:nvPr/>
        </p:nvPicPr>
        <p:blipFill>
          <a:blip r:embed="rId3" cstate="print"/>
          <a:srcRect t="25315" b="8325"/>
          <a:stretch>
            <a:fillRect/>
          </a:stretch>
        </p:blipFill>
        <p:spPr>
          <a:xfrm>
            <a:off x="5426241" y="1459804"/>
            <a:ext cx="2425826" cy="1254153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06115" y="6180039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Mgt</a:t>
            </a:r>
            <a:r>
              <a:rPr lang="es-AR" dirty="0"/>
              <a:t> Eduardo Filomena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806115" y="5806515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/>
              <a:t>Bioing</a:t>
            </a:r>
            <a:r>
              <a:rPr lang="es-AR" dirty="0"/>
              <a:t>. Juan Manuel Reta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803" y="5090318"/>
            <a:ext cx="2092527" cy="69682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02" y="5886856"/>
            <a:ext cx="3151772" cy="6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79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MEMORIAS NO VOLÁTILES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513041"/>
            <a:ext cx="8463280" cy="449390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66133" y="2113099"/>
            <a:ext cx="1963999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1Mbit</a:t>
            </a:r>
          </a:p>
          <a:p>
            <a:pPr algn="ctr"/>
            <a:r>
              <a:rPr lang="es-AR" sz="3200" b="1" dirty="0" smtClean="0"/>
              <a:t>EEPROM</a:t>
            </a:r>
            <a:endParaRPr lang="es-AR" sz="32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510971" y="2360389"/>
            <a:ext cx="1963999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2kbit</a:t>
            </a:r>
          </a:p>
          <a:p>
            <a:pPr algn="ctr"/>
            <a:r>
              <a:rPr lang="es-AR" sz="3200" b="1" dirty="0" smtClean="0"/>
              <a:t>EEPROM</a:t>
            </a:r>
          </a:p>
          <a:p>
            <a:pPr algn="ctr"/>
            <a:r>
              <a:rPr lang="es-AR" sz="3200" b="1" dirty="0" smtClean="0"/>
              <a:t>EUI-48</a:t>
            </a:r>
            <a:endParaRPr lang="es-AR" sz="32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3068645" y="4361718"/>
            <a:ext cx="2080016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32Mbit</a:t>
            </a:r>
          </a:p>
          <a:p>
            <a:pPr algn="ctr"/>
            <a:r>
              <a:rPr lang="es-AR" sz="3200" b="1" dirty="0" smtClean="0"/>
              <a:t>FLASH</a:t>
            </a:r>
          </a:p>
        </p:txBody>
      </p:sp>
    </p:spTree>
    <p:extLst>
      <p:ext uri="{BB962C8B-B14F-4D97-AF65-F5344CB8AC3E}">
        <p14:creationId xmlns:p14="http://schemas.microsoft.com/office/powerpoint/2010/main" val="347313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DEBUGGER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7" y="1290319"/>
            <a:ext cx="7640605" cy="50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3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C00000"/>
                </a:solidFill>
              </a:rPr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049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42"/>
            <a:ext cx="9144000" cy="3846469"/>
          </a:xfrm>
          <a:prstGeom prst="rect">
            <a:avLst/>
          </a:prstGeom>
        </p:spPr>
      </p:pic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Fuente de alimentación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" y="5191760"/>
            <a:ext cx="4149273" cy="13122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480" y="5191760"/>
            <a:ext cx="4114800" cy="14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081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70C0"/>
                </a:solidFill>
              </a:rPr>
              <a:t>Entradas y Salidas</a:t>
            </a:r>
          </a:p>
          <a:p>
            <a:pPr algn="ctr">
              <a:defRPr/>
            </a:pPr>
            <a:r>
              <a:rPr lang="es-AR" sz="2400" dirty="0">
                <a:solidFill>
                  <a:srgbClr val="0070C0"/>
                </a:solidFill>
              </a:rPr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74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digitales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3" y="5030671"/>
            <a:ext cx="7461568" cy="15223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6" y="1659236"/>
            <a:ext cx="81438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digitales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" y="1330231"/>
            <a:ext cx="8975249" cy="35671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53" y="5030671"/>
            <a:ext cx="7461568" cy="152231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" y="1313598"/>
            <a:ext cx="8993430" cy="2187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84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Open-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Drain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6" y="1492638"/>
            <a:ext cx="4740951" cy="45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3 Rectángulo"/>
          <p:cNvSpPr>
            <a:spLocks noChangeArrowheads="1"/>
          </p:cNvSpPr>
          <p:nvPr/>
        </p:nvSpPr>
        <p:spPr bwMode="auto">
          <a:xfrm>
            <a:off x="539750" y="1087438"/>
            <a:ext cx="8604250" cy="583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ES" sz="4000" b="1" dirty="0"/>
              <a:t> Impreso </a:t>
            </a:r>
            <a:r>
              <a:rPr lang="es-PE" sz="4000" b="1" dirty="0"/>
              <a:t>4 capas</a:t>
            </a:r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No usamos BGA</a:t>
            </a:r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 smtClean="0"/>
              <a:t> CortexM4, PIC32MZ, (Edison)</a:t>
            </a:r>
            <a:endParaRPr lang="es-PE" sz="4000" b="1" dirty="0"/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Opciones: </a:t>
            </a:r>
            <a:br>
              <a:rPr lang="es-PE" sz="4000" b="1" dirty="0"/>
            </a:br>
            <a:r>
              <a:rPr lang="es-PE" sz="600" b="1" dirty="0"/>
              <a:t/>
            </a:r>
            <a:br>
              <a:rPr lang="es-PE" sz="600" b="1" dirty="0"/>
            </a:br>
            <a:r>
              <a:rPr lang="es-PE" sz="3200" b="1" dirty="0"/>
              <a:t>    - CIAA-NXP</a:t>
            </a:r>
            <a:br>
              <a:rPr lang="es-PE" sz="3200" b="1" dirty="0"/>
            </a:br>
            <a:r>
              <a:rPr lang="es-PE" sz="3200" b="1" dirty="0"/>
              <a:t>    - CIAA-FSL </a:t>
            </a:r>
            <a:br>
              <a:rPr lang="es-PE" sz="3200" b="1" dirty="0"/>
            </a:br>
            <a:r>
              <a:rPr lang="es-PE" sz="3200" b="1" dirty="0"/>
              <a:t>    </a:t>
            </a:r>
            <a:r>
              <a:rPr lang="es-PE" sz="3200" b="1" dirty="0">
                <a:solidFill>
                  <a:srgbClr val="5F5F5F"/>
                </a:solidFill>
              </a:rPr>
              <a:t>- CIAA-INTEL</a:t>
            </a:r>
            <a:r>
              <a:rPr lang="es-PE" sz="3200" b="1" dirty="0"/>
              <a:t/>
            </a:r>
            <a:br>
              <a:rPr lang="es-PE" sz="3200" b="1" dirty="0"/>
            </a:br>
            <a:r>
              <a:rPr lang="es-PE" sz="3200" b="1" dirty="0"/>
              <a:t>    </a:t>
            </a:r>
            <a:r>
              <a:rPr lang="es-PE" sz="3200" b="1" dirty="0">
                <a:solidFill>
                  <a:srgbClr val="5F5F5F"/>
                </a:solidFill>
              </a:rPr>
              <a:t>- </a:t>
            </a:r>
            <a:r>
              <a:rPr lang="es-PE" sz="3200" b="1" dirty="0" smtClean="0">
                <a:solidFill>
                  <a:srgbClr val="5F5F5F"/>
                </a:solidFill>
              </a:rPr>
              <a:t>CIAA-PIC</a:t>
            </a:r>
            <a:r>
              <a:rPr lang="es-PE" sz="3200" b="1" dirty="0">
                <a:solidFill>
                  <a:srgbClr val="7F7F7F"/>
                </a:solidFill>
              </a:rPr>
              <a:t/>
            </a:r>
            <a:br>
              <a:rPr lang="es-PE" sz="3200" b="1" dirty="0">
                <a:solidFill>
                  <a:srgbClr val="7F7F7F"/>
                </a:solidFill>
              </a:rPr>
            </a:br>
            <a:r>
              <a:rPr lang="es-PE" sz="3200" b="1" dirty="0">
                <a:solidFill>
                  <a:srgbClr val="7F7F7F"/>
                </a:solidFill>
              </a:rPr>
              <a:t>    - </a:t>
            </a:r>
            <a:r>
              <a:rPr lang="es-PE" sz="3200" b="1" dirty="0" smtClean="0">
                <a:solidFill>
                  <a:srgbClr val="7F7F7F"/>
                </a:solidFill>
              </a:rPr>
              <a:t>CIAA-TI </a:t>
            </a:r>
            <a:br>
              <a:rPr lang="es-PE" sz="3200" b="1" dirty="0" smtClean="0">
                <a:solidFill>
                  <a:srgbClr val="7F7F7F"/>
                </a:solidFill>
              </a:rPr>
            </a:br>
            <a:r>
              <a:rPr lang="es-PE" sz="2400" b="1" dirty="0" smtClean="0">
                <a:solidFill>
                  <a:srgbClr val="7F7F7F"/>
                </a:solidFill>
              </a:rPr>
              <a:t>     </a:t>
            </a:r>
            <a:r>
              <a:rPr lang="es-PE" sz="1000" b="1" dirty="0" smtClean="0">
                <a:solidFill>
                  <a:srgbClr val="7F7F7F"/>
                </a:solidFill>
              </a:rPr>
              <a:t> </a:t>
            </a:r>
            <a:r>
              <a:rPr lang="es-PE" sz="2400" b="1" dirty="0" smtClean="0">
                <a:solidFill>
                  <a:srgbClr val="7F7F7F"/>
                </a:solidFill>
              </a:rPr>
              <a:t>-  etc.</a:t>
            </a:r>
            <a:endParaRPr lang="es-PE" sz="2400" b="1" dirty="0">
              <a:solidFill>
                <a:srgbClr val="7F7F7F"/>
              </a:solidFill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Hardware nacional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4275" name="Picture 2" descr="http://www.engscope.com/wp-content/uploads/2010/02/4LayerStack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329" r="9074" b="13286"/>
          <a:stretch>
            <a:fillRect/>
          </a:stretch>
        </p:blipFill>
        <p:spPr bwMode="auto">
          <a:xfrm>
            <a:off x="5095875" y="906463"/>
            <a:ext cx="2692400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 descr="http://upload.wikimedia.org/wikipedia/commons/c/c5/Kl_Intel_Pentium_MMX_embedded_BGA_Bottom.jpg"/>
          <p:cNvPicPr>
            <a:picLocks noChangeAspect="1" noChangeArrowheads="1"/>
          </p:cNvPicPr>
          <p:nvPr/>
        </p:nvPicPr>
        <p:blipFill>
          <a:blip r:embed="rId3" cstate="print"/>
          <a:srcRect l="12196" t="11954" r="12801" b="12029"/>
          <a:stretch>
            <a:fillRect/>
          </a:stretch>
        </p:blipFill>
        <p:spPr bwMode="auto">
          <a:xfrm>
            <a:off x="7912738" y="1352551"/>
            <a:ext cx="11439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Multiplicar"/>
          <p:cNvSpPr/>
          <p:nvPr/>
        </p:nvSpPr>
        <p:spPr>
          <a:xfrm>
            <a:off x="7610474" y="942974"/>
            <a:ext cx="1757363" cy="1933575"/>
          </a:xfrm>
          <a:prstGeom prst="mathMultiply">
            <a:avLst>
              <a:gd name="adj1" fmla="val 255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dirty="0"/>
              <a:t>-</a:t>
            </a:r>
            <a:endParaRPr lang="es-ES" dirty="0"/>
          </a:p>
        </p:txBody>
      </p:sp>
      <p:pic>
        <p:nvPicPr>
          <p:cNvPr id="5427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8813" y="3592513"/>
            <a:ext cx="4545012" cy="316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89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Open-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Drain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3" y="1196975"/>
            <a:ext cx="8948346" cy="35883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7" y="4968240"/>
            <a:ext cx="5534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a 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Relay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909762"/>
            <a:ext cx="68103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a 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Relay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" y="1069801"/>
            <a:ext cx="8696960" cy="41508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5330771"/>
            <a:ext cx="7562215" cy="14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2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3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2060"/>
                </a:solidFill>
              </a:rPr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analógicas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196975"/>
            <a:ext cx="8813165" cy="329928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09600" y="5039360"/>
            <a:ext cx="34612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4 Entradas analógicas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0-20mA y 0-10V </a:t>
            </a:r>
            <a:r>
              <a:rPr lang="es-AR" dirty="0" err="1" smtClean="0"/>
              <a:t>jumpeables</a:t>
            </a:r>
            <a:endParaRPr lang="es-A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Protección contra transitorios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Filtrado </a:t>
            </a:r>
            <a:r>
              <a:rPr lang="es-AR" dirty="0" err="1" smtClean="0"/>
              <a:t>antialias</a:t>
            </a:r>
            <a:endParaRPr lang="es-AR" dirty="0"/>
          </a:p>
        </p:txBody>
      </p:sp>
      <p:pic>
        <p:nvPicPr>
          <p:cNvPr id="4098" name="Picture 2" descr="https://nicolelong322.files.wordpress.com/2011/03/400_f_447295_knwthi0fymz1ocviwxlyvrfgzijxy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77" y="4898663"/>
            <a:ext cx="2071605" cy="14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3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 analógica(CIAA-NXP)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442960" cy="37579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5161280"/>
            <a:ext cx="8531478" cy="15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774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B050"/>
                </a:solidFill>
              </a:rPr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62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RS232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8" y="2309783"/>
            <a:ext cx="8118984" cy="3932525"/>
          </a:xfrm>
          <a:prstGeom prst="rect">
            <a:avLst/>
          </a:prstGeom>
        </p:spPr>
      </p:pic>
      <p:pic>
        <p:nvPicPr>
          <p:cNvPr id="7170" name="Picture 2" descr="http://www.cnaweb.com/productimages/85-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105" y="625475"/>
            <a:ext cx="1793995" cy="134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11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22" name="21 Imagen" descr="LogoGanador.jpg"/>
          <p:cNvPicPr>
            <a:picLocks noChangeAspect="1"/>
          </p:cNvPicPr>
          <p:nvPr/>
        </p:nvPicPr>
        <p:blipFill>
          <a:blip r:embed="rId3" cstate="print"/>
          <a:srcRect t="25315" b="8325"/>
          <a:stretch>
            <a:fillRect/>
          </a:stretch>
        </p:blipFill>
        <p:spPr>
          <a:xfrm>
            <a:off x="962525" y="2732560"/>
            <a:ext cx="2994371" cy="1548091"/>
          </a:xfrm>
          <a:prstGeom prst="rect">
            <a:avLst/>
          </a:prstGeom>
        </p:spPr>
      </p:pic>
      <p:pic>
        <p:nvPicPr>
          <p:cNvPr id="11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368" y="2879530"/>
            <a:ext cx="3150677" cy="12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58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6091469">
            <a:off x="6711350" y="1329303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lecha a la derecha con bandas 7"/>
          <p:cNvSpPr/>
          <p:nvPr/>
        </p:nvSpPr>
        <p:spPr>
          <a:xfrm rot="7765966">
            <a:off x="5826426" y="898579"/>
            <a:ext cx="964931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 a la derecha con bandas 8"/>
          <p:cNvSpPr/>
          <p:nvPr/>
        </p:nvSpPr>
        <p:spPr>
          <a:xfrm rot="10800000">
            <a:off x="7556445" y="4710021"/>
            <a:ext cx="149538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14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2304257">
            <a:off x="6625086" y="3235846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lecha a la derecha con bandas 7"/>
          <p:cNvSpPr/>
          <p:nvPr/>
        </p:nvSpPr>
        <p:spPr>
          <a:xfrm>
            <a:off x="3579962" y="4965208"/>
            <a:ext cx="1462177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991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8" name="Flecha a la derecha con bandas 7"/>
          <p:cNvSpPr/>
          <p:nvPr/>
        </p:nvSpPr>
        <p:spPr>
          <a:xfrm>
            <a:off x="3875561" y="2390128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lecha a la derecha con bandas 9"/>
          <p:cNvSpPr/>
          <p:nvPr/>
        </p:nvSpPr>
        <p:spPr>
          <a:xfrm>
            <a:off x="2570673" y="5479647"/>
            <a:ext cx="2245168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263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10800000">
            <a:off x="5348375" y="1827194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 a la derecha con bandas 8"/>
          <p:cNvSpPr/>
          <p:nvPr/>
        </p:nvSpPr>
        <p:spPr>
          <a:xfrm rot="10800000">
            <a:off x="5348375" y="3463149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lecha a la derecha con bandas 9"/>
          <p:cNvSpPr/>
          <p:nvPr/>
        </p:nvSpPr>
        <p:spPr>
          <a:xfrm>
            <a:off x="2570672" y="6007184"/>
            <a:ext cx="2245168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40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CAN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196975"/>
            <a:ext cx="8631238" cy="28819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4202430"/>
            <a:ext cx="8642350" cy="2148194"/>
          </a:xfrm>
          <a:prstGeom prst="rect">
            <a:avLst/>
          </a:prstGeom>
        </p:spPr>
      </p:pic>
      <p:pic>
        <p:nvPicPr>
          <p:cNvPr id="10242" name="Picture 2" descr="http://api.ning.com/files/xLJQfJNYZ-wb13cznJJpTw41t1ZEIRXpNI57pfSpNtlxGFDTAySKDxeEIfDeDyOXVGMZ2lg7agGZPJSeVvDZLLIAF6WwB5U4/can_bus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83" y="4475732"/>
            <a:ext cx="219075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4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USB OTG(CIAA-NXP)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3" y="2019935"/>
            <a:ext cx="8794432" cy="2776412"/>
          </a:xfrm>
          <a:prstGeom prst="rect">
            <a:avLst/>
          </a:prstGeom>
        </p:spPr>
      </p:pic>
      <p:pic>
        <p:nvPicPr>
          <p:cNvPr id="8194" name="Picture 2" descr="https://d2t1xqejof9utc.cloudfront.net/screenshots/pics/df4f8be9611c26678bc02b6d616ea22e/medi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672" y="265233"/>
            <a:ext cx="1880558" cy="141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gradconn.com/Images/Products/Thumbs/UC04-L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8" y="5090337"/>
            <a:ext cx="19050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2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ETHERNET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43" y="1196975"/>
            <a:ext cx="7881938" cy="5215666"/>
          </a:xfrm>
          <a:prstGeom prst="rect">
            <a:avLst/>
          </a:prstGeom>
        </p:spPr>
      </p:pic>
      <p:pic>
        <p:nvPicPr>
          <p:cNvPr id="9218" name="Picture 2" descr="http://cdn-data.motu.com/site/images/avb/ethernet-cable-fa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402377"/>
            <a:ext cx="6435006" cy="238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3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EXPANSIONES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" y="1085214"/>
            <a:ext cx="6793230" cy="56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48130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48131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48132" name="7 Imagen" descr="20140614_084941.jpg"/>
          <p:cNvPicPr>
            <a:picLocks noChangeAspect="1"/>
          </p:cNvPicPr>
          <p:nvPr/>
        </p:nvPicPr>
        <p:blipFill>
          <a:blip r:embed="rId3" cstate="print"/>
          <a:srcRect l="9506" t="12071" r="6302" b="10677"/>
          <a:stretch>
            <a:fillRect/>
          </a:stretch>
        </p:blipFill>
        <p:spPr bwMode="auto">
          <a:xfrm>
            <a:off x="1187450" y="2205038"/>
            <a:ext cx="6973888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42 Rectángulo redondeado"/>
          <p:cNvSpPr/>
          <p:nvPr/>
        </p:nvSpPr>
        <p:spPr>
          <a:xfrm>
            <a:off x="179388" y="3789363"/>
            <a:ext cx="936625" cy="122396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USB:</a:t>
            </a:r>
          </a:p>
          <a:p>
            <a:pPr algn="ctr">
              <a:defRPr/>
            </a:pPr>
            <a:r>
              <a:rPr lang="es-ES_tradnl" sz="1400" dirty="0"/>
              <a:t>OTG</a:t>
            </a:r>
          </a:p>
          <a:p>
            <a:pPr algn="ctr">
              <a:defRPr/>
            </a:pPr>
            <a:r>
              <a:rPr lang="es-ES_tradnl" sz="1400" dirty="0"/>
              <a:t>AUX</a:t>
            </a:r>
          </a:p>
          <a:p>
            <a:pPr algn="ctr">
              <a:defRPr/>
            </a:pPr>
            <a:r>
              <a:rPr lang="es-ES_tradnl" sz="1400" dirty="0" err="1"/>
              <a:t>Debug</a:t>
            </a:r>
            <a:endParaRPr lang="es-ES" sz="1400" dirty="0"/>
          </a:p>
        </p:txBody>
      </p:sp>
      <p:sp>
        <p:nvSpPr>
          <p:cNvPr id="44" name="43 Rectángulo redondeado"/>
          <p:cNvSpPr/>
          <p:nvPr/>
        </p:nvSpPr>
        <p:spPr>
          <a:xfrm>
            <a:off x="7885113" y="3141663"/>
            <a:ext cx="1071562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Ethernet</a:t>
            </a:r>
            <a:endParaRPr lang="es-ES" sz="1400" dirty="0"/>
          </a:p>
        </p:txBody>
      </p:sp>
      <p:sp>
        <p:nvSpPr>
          <p:cNvPr id="49" name="48 Rectángulo redondeado"/>
          <p:cNvSpPr/>
          <p:nvPr/>
        </p:nvSpPr>
        <p:spPr>
          <a:xfrm>
            <a:off x="8027988" y="4221163"/>
            <a:ext cx="927100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RS232</a:t>
            </a:r>
            <a:endParaRPr lang="es-ES" sz="1400" dirty="0"/>
          </a:p>
        </p:txBody>
      </p:sp>
      <p:sp>
        <p:nvSpPr>
          <p:cNvPr id="50" name="49 Rectángulo redondeado"/>
          <p:cNvSpPr/>
          <p:nvPr/>
        </p:nvSpPr>
        <p:spPr>
          <a:xfrm>
            <a:off x="6372225" y="5949950"/>
            <a:ext cx="649288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CAN</a:t>
            </a:r>
            <a:endParaRPr lang="es-ES" sz="1400" dirty="0"/>
          </a:p>
        </p:txBody>
      </p:sp>
      <p:sp>
        <p:nvSpPr>
          <p:cNvPr id="51" name="50 Rectángulo redondeado"/>
          <p:cNvSpPr/>
          <p:nvPr/>
        </p:nvSpPr>
        <p:spPr>
          <a:xfrm>
            <a:off x="1835150" y="5949950"/>
            <a:ext cx="863600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RS485</a:t>
            </a:r>
            <a:endParaRPr lang="es-ES" sz="1400" dirty="0"/>
          </a:p>
        </p:txBody>
      </p:sp>
      <p:cxnSp>
        <p:nvCxnSpPr>
          <p:cNvPr id="52" name="51 Conector recto de flecha"/>
          <p:cNvCxnSpPr>
            <a:stCxn id="43" idx="3"/>
          </p:cNvCxnSpPr>
          <p:nvPr/>
        </p:nvCxnSpPr>
        <p:spPr>
          <a:xfrm flipV="1">
            <a:off x="1116013" y="4005263"/>
            <a:ext cx="611187" cy="395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>
            <a:stCxn id="43" idx="3"/>
          </p:cNvCxnSpPr>
          <p:nvPr/>
        </p:nvCxnSpPr>
        <p:spPr>
          <a:xfrm flipV="1">
            <a:off x="1116013" y="4365625"/>
            <a:ext cx="539750" cy="34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 de flecha"/>
          <p:cNvCxnSpPr>
            <a:stCxn id="43" idx="3"/>
          </p:cNvCxnSpPr>
          <p:nvPr/>
        </p:nvCxnSpPr>
        <p:spPr>
          <a:xfrm>
            <a:off x="1116013" y="4400550"/>
            <a:ext cx="395287" cy="396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 de flecha"/>
          <p:cNvCxnSpPr>
            <a:stCxn id="51" idx="0"/>
          </p:cNvCxnSpPr>
          <p:nvPr/>
        </p:nvCxnSpPr>
        <p:spPr>
          <a:xfrm flipV="1">
            <a:off x="2266950" y="5589588"/>
            <a:ext cx="71438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 de flecha"/>
          <p:cNvCxnSpPr>
            <a:stCxn id="50" idx="0"/>
          </p:cNvCxnSpPr>
          <p:nvPr/>
        </p:nvCxnSpPr>
        <p:spPr>
          <a:xfrm flipH="1" flipV="1">
            <a:off x="6588125" y="5589588"/>
            <a:ext cx="10795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 de flecha"/>
          <p:cNvCxnSpPr>
            <a:stCxn id="49" idx="1"/>
          </p:cNvCxnSpPr>
          <p:nvPr/>
        </p:nvCxnSpPr>
        <p:spPr>
          <a:xfrm flipH="1">
            <a:off x="7812088" y="4437063"/>
            <a:ext cx="2159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recto de flecha"/>
          <p:cNvCxnSpPr>
            <a:stCxn id="44" idx="1"/>
          </p:cNvCxnSpPr>
          <p:nvPr/>
        </p:nvCxnSpPr>
        <p:spPr>
          <a:xfrm flipH="1">
            <a:off x="7381875" y="3357563"/>
            <a:ext cx="5032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60 Rectángulo redondeado"/>
          <p:cNvSpPr/>
          <p:nvPr/>
        </p:nvSpPr>
        <p:spPr>
          <a:xfrm>
            <a:off x="4211638" y="4724400"/>
            <a:ext cx="647700" cy="431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CPU</a:t>
            </a:r>
            <a:endParaRPr lang="es-ES" sz="1400" dirty="0"/>
          </a:p>
        </p:txBody>
      </p:sp>
      <p:cxnSp>
        <p:nvCxnSpPr>
          <p:cNvPr id="66" name="65 Conector recto de flecha"/>
          <p:cNvCxnSpPr>
            <a:stCxn id="61" idx="0"/>
          </p:cNvCxnSpPr>
          <p:nvPr/>
        </p:nvCxnSpPr>
        <p:spPr>
          <a:xfrm flipV="1">
            <a:off x="4535488" y="4365625"/>
            <a:ext cx="36512" cy="3587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66 Rectángulo redondeado"/>
          <p:cNvSpPr/>
          <p:nvPr/>
        </p:nvSpPr>
        <p:spPr>
          <a:xfrm>
            <a:off x="2916238" y="5949950"/>
            <a:ext cx="1655762" cy="527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Entradas </a:t>
            </a:r>
            <a:r>
              <a:rPr lang="es-ES_tradnl" sz="1400" dirty="0" err="1"/>
              <a:t>Optoacopladas</a:t>
            </a:r>
            <a:endParaRPr lang="es-ES_tradnl" sz="1400" dirty="0"/>
          </a:p>
        </p:txBody>
      </p:sp>
      <p:cxnSp>
        <p:nvCxnSpPr>
          <p:cNvPr id="69" name="68 Conector recto de flecha"/>
          <p:cNvCxnSpPr>
            <a:stCxn id="67" idx="0"/>
          </p:cNvCxnSpPr>
          <p:nvPr/>
        </p:nvCxnSpPr>
        <p:spPr>
          <a:xfrm flipH="1" flipV="1">
            <a:off x="3709988" y="5576888"/>
            <a:ext cx="34925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Rectángulo redondeado"/>
          <p:cNvSpPr/>
          <p:nvPr/>
        </p:nvSpPr>
        <p:spPr>
          <a:xfrm>
            <a:off x="4716463" y="5949950"/>
            <a:ext cx="1273175" cy="52705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Entradas Analógicas</a:t>
            </a:r>
            <a:endParaRPr lang="es-ES" sz="1400" dirty="0"/>
          </a:p>
        </p:txBody>
      </p:sp>
      <p:cxnSp>
        <p:nvCxnSpPr>
          <p:cNvPr id="72" name="71 Conector recto de flecha"/>
          <p:cNvCxnSpPr>
            <a:stCxn id="70" idx="0"/>
          </p:cNvCxnSpPr>
          <p:nvPr/>
        </p:nvCxnSpPr>
        <p:spPr>
          <a:xfrm flipH="1" flipV="1">
            <a:off x="5318125" y="5576888"/>
            <a:ext cx="34925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Rectángulo redondeado"/>
          <p:cNvSpPr/>
          <p:nvPr/>
        </p:nvSpPr>
        <p:spPr>
          <a:xfrm>
            <a:off x="1116013" y="1341438"/>
            <a:ext cx="1655762" cy="574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Fuente de alimentación</a:t>
            </a:r>
            <a:endParaRPr lang="es-ES" sz="1400" dirty="0"/>
          </a:p>
        </p:txBody>
      </p:sp>
      <p:cxnSp>
        <p:nvCxnSpPr>
          <p:cNvPr id="74" name="73 Conector recto de flecha"/>
          <p:cNvCxnSpPr>
            <a:stCxn id="73" idx="2"/>
          </p:cNvCxnSpPr>
          <p:nvPr/>
        </p:nvCxnSpPr>
        <p:spPr>
          <a:xfrm>
            <a:off x="1944688" y="1916113"/>
            <a:ext cx="611187" cy="5762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74 Rectángulo redondeado"/>
          <p:cNvSpPr/>
          <p:nvPr/>
        </p:nvSpPr>
        <p:spPr>
          <a:xfrm>
            <a:off x="2916238" y="1341438"/>
            <a:ext cx="12954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Salidas MOSFET</a:t>
            </a:r>
          </a:p>
        </p:txBody>
      </p:sp>
      <p:cxnSp>
        <p:nvCxnSpPr>
          <p:cNvPr id="76" name="75 Conector recto de flecha"/>
          <p:cNvCxnSpPr>
            <a:stCxn id="75" idx="2"/>
          </p:cNvCxnSpPr>
          <p:nvPr/>
        </p:nvCxnSpPr>
        <p:spPr>
          <a:xfrm>
            <a:off x="3563938" y="1916113"/>
            <a:ext cx="0" cy="4333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76 Rectángulo redondeado"/>
          <p:cNvSpPr/>
          <p:nvPr/>
        </p:nvSpPr>
        <p:spPr>
          <a:xfrm>
            <a:off x="4356100" y="1341438"/>
            <a:ext cx="12954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Salidas Relé</a:t>
            </a:r>
          </a:p>
        </p:txBody>
      </p:sp>
      <p:cxnSp>
        <p:nvCxnSpPr>
          <p:cNvPr id="78" name="77 Conector recto de flecha"/>
          <p:cNvCxnSpPr>
            <a:stCxn id="77" idx="2"/>
          </p:cNvCxnSpPr>
          <p:nvPr/>
        </p:nvCxnSpPr>
        <p:spPr>
          <a:xfrm>
            <a:off x="5003800" y="1916113"/>
            <a:ext cx="0" cy="4333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78 Rectángulo redondeado"/>
          <p:cNvSpPr/>
          <p:nvPr/>
        </p:nvSpPr>
        <p:spPr>
          <a:xfrm>
            <a:off x="5795963" y="1341438"/>
            <a:ext cx="1223962" cy="5746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 Analógica</a:t>
            </a:r>
            <a:endParaRPr lang="es-ES" sz="1400" dirty="0"/>
          </a:p>
        </p:txBody>
      </p:sp>
      <p:cxnSp>
        <p:nvCxnSpPr>
          <p:cNvPr id="80" name="79 Conector recto de flecha"/>
          <p:cNvCxnSpPr>
            <a:stCxn id="79" idx="2"/>
          </p:cNvCxnSpPr>
          <p:nvPr/>
        </p:nvCxnSpPr>
        <p:spPr>
          <a:xfrm flipH="1">
            <a:off x="6300788" y="1916113"/>
            <a:ext cx="10795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80 Rectángulo redondeado"/>
          <p:cNvSpPr/>
          <p:nvPr/>
        </p:nvSpPr>
        <p:spPr>
          <a:xfrm>
            <a:off x="2327275" y="3860800"/>
            <a:ext cx="1597025" cy="8286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dirty="0"/>
              <a:t>SPI, I2C</a:t>
            </a:r>
          </a:p>
          <a:p>
            <a:pPr algn="ctr">
              <a:defRPr/>
            </a:pPr>
            <a:r>
              <a:rPr lang="it-IT" sz="1400" dirty="0"/>
              <a:t>GPIO LV-TTL</a:t>
            </a:r>
          </a:p>
          <a:p>
            <a:pPr algn="ctr">
              <a:defRPr/>
            </a:pPr>
            <a:r>
              <a:rPr lang="it-IT" sz="1400" dirty="0"/>
              <a:t>24V, 5V, 3.3V</a:t>
            </a:r>
          </a:p>
        </p:txBody>
      </p:sp>
      <p:cxnSp>
        <p:nvCxnSpPr>
          <p:cNvPr id="82" name="81 Conector recto de flecha"/>
          <p:cNvCxnSpPr>
            <a:stCxn id="81" idx="0"/>
          </p:cNvCxnSpPr>
          <p:nvPr/>
        </p:nvCxnSpPr>
        <p:spPr>
          <a:xfrm flipH="1" flipV="1">
            <a:off x="3090863" y="3560763"/>
            <a:ext cx="34925" cy="287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82 Rectángulo redondeado"/>
          <p:cNvSpPr/>
          <p:nvPr/>
        </p:nvSpPr>
        <p:spPr>
          <a:xfrm>
            <a:off x="5076825" y="3789363"/>
            <a:ext cx="1008063" cy="431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SDRAM</a:t>
            </a:r>
            <a:endParaRPr lang="es-ES" sz="1400" dirty="0"/>
          </a:p>
        </p:txBody>
      </p:sp>
      <p:cxnSp>
        <p:nvCxnSpPr>
          <p:cNvPr id="84" name="83 Conector recto de flecha"/>
          <p:cNvCxnSpPr>
            <a:stCxn id="83" idx="2"/>
          </p:cNvCxnSpPr>
          <p:nvPr/>
        </p:nvCxnSpPr>
        <p:spPr>
          <a:xfrm>
            <a:off x="5580063" y="4221163"/>
            <a:ext cx="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Computadora CIAA (1)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0178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0179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50180" name="6 Imagen" descr="20140614_085507.jpg"/>
          <p:cNvPicPr>
            <a:picLocks noChangeAspect="1"/>
          </p:cNvPicPr>
          <p:nvPr/>
        </p:nvPicPr>
        <p:blipFill>
          <a:blip r:embed="rId3" cstate="print"/>
          <a:srcRect l="6273" t="9294" r="10609" b="14699"/>
          <a:stretch>
            <a:fillRect/>
          </a:stretch>
        </p:blipFill>
        <p:spPr bwMode="auto">
          <a:xfrm>
            <a:off x="971550" y="2060575"/>
            <a:ext cx="69977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19 Conector recto de flecha"/>
          <p:cNvCxnSpPr>
            <a:stCxn id="26" idx="2"/>
          </p:cNvCxnSpPr>
          <p:nvPr/>
        </p:nvCxnSpPr>
        <p:spPr>
          <a:xfrm flipH="1">
            <a:off x="2266950" y="1843088"/>
            <a:ext cx="0" cy="649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>
            <a:stCxn id="27" idx="0"/>
          </p:cNvCxnSpPr>
          <p:nvPr/>
        </p:nvCxnSpPr>
        <p:spPr>
          <a:xfrm flipH="1" flipV="1">
            <a:off x="6083300" y="4076700"/>
            <a:ext cx="936625" cy="17287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275013" y="5805488"/>
            <a:ext cx="1368425" cy="5762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Memoria EEPROM</a:t>
            </a:r>
            <a:endParaRPr lang="es-ES" sz="1600" dirty="0"/>
          </a:p>
        </p:txBody>
      </p:sp>
      <p:cxnSp>
        <p:nvCxnSpPr>
          <p:cNvPr id="25" name="24 Conector recto de flecha"/>
          <p:cNvCxnSpPr>
            <a:stCxn id="24" idx="0"/>
          </p:cNvCxnSpPr>
          <p:nvPr/>
        </p:nvCxnSpPr>
        <p:spPr>
          <a:xfrm flipV="1">
            <a:off x="3959225" y="4010025"/>
            <a:ext cx="346075" cy="17954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Rectángulo redondeado"/>
          <p:cNvSpPr/>
          <p:nvPr/>
        </p:nvSpPr>
        <p:spPr>
          <a:xfrm>
            <a:off x="1403350" y="1268413"/>
            <a:ext cx="1728788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Batería </a:t>
            </a:r>
            <a:r>
              <a:rPr lang="es-ES_tradnl" sz="1600" dirty="0" err="1"/>
              <a:t>Backup</a:t>
            </a:r>
            <a:r>
              <a:rPr lang="es-ES_tradnl" sz="1600" dirty="0"/>
              <a:t> (RTC + 32B)</a:t>
            </a:r>
          </a:p>
        </p:txBody>
      </p:sp>
      <p:sp>
        <p:nvSpPr>
          <p:cNvPr id="27" name="26 Rectángulo redondeado"/>
          <p:cNvSpPr/>
          <p:nvPr/>
        </p:nvSpPr>
        <p:spPr>
          <a:xfrm>
            <a:off x="6300788" y="5805488"/>
            <a:ext cx="1439862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JTAG + </a:t>
            </a:r>
            <a:br>
              <a:rPr lang="es-ES_tradnl" sz="1600" dirty="0"/>
            </a:br>
            <a:r>
              <a:rPr lang="es-ES_tradnl" sz="1600" dirty="0"/>
              <a:t>UART USB</a:t>
            </a:r>
          </a:p>
        </p:txBody>
      </p:sp>
      <p:sp>
        <p:nvSpPr>
          <p:cNvPr id="28" name="27 Rectángulo redondeado"/>
          <p:cNvSpPr/>
          <p:nvPr/>
        </p:nvSpPr>
        <p:spPr>
          <a:xfrm>
            <a:off x="3490913" y="1268413"/>
            <a:ext cx="1152525" cy="5762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Memoria Flash</a:t>
            </a:r>
            <a:endParaRPr lang="es-ES" sz="1600" dirty="0"/>
          </a:p>
        </p:txBody>
      </p:sp>
      <p:cxnSp>
        <p:nvCxnSpPr>
          <p:cNvPr id="29" name="28 Conector recto de flecha"/>
          <p:cNvCxnSpPr>
            <a:stCxn id="24" idx="0"/>
          </p:cNvCxnSpPr>
          <p:nvPr/>
        </p:nvCxnSpPr>
        <p:spPr>
          <a:xfrm flipH="1" flipV="1">
            <a:off x="3851275" y="4005263"/>
            <a:ext cx="107950" cy="18002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>
            <a:stCxn id="28" idx="2"/>
          </p:cNvCxnSpPr>
          <p:nvPr/>
        </p:nvCxnSpPr>
        <p:spPr>
          <a:xfrm>
            <a:off x="4067175" y="1844675"/>
            <a:ext cx="0" cy="18002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Rectángulo redondeado"/>
          <p:cNvSpPr/>
          <p:nvPr/>
        </p:nvSpPr>
        <p:spPr>
          <a:xfrm>
            <a:off x="6299200" y="1268413"/>
            <a:ext cx="1655763" cy="574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Fuente de alimentación</a:t>
            </a:r>
            <a:endParaRPr lang="es-ES" sz="1600" dirty="0"/>
          </a:p>
        </p:txBody>
      </p:sp>
      <p:sp>
        <p:nvSpPr>
          <p:cNvPr id="32" name="31 Rectángulo redondeado"/>
          <p:cNvSpPr/>
          <p:nvPr/>
        </p:nvSpPr>
        <p:spPr>
          <a:xfrm>
            <a:off x="1403350" y="5805488"/>
            <a:ext cx="1655763" cy="576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Entradas </a:t>
            </a:r>
            <a:r>
              <a:rPr lang="es-ES_tradnl" sz="1600" dirty="0" err="1"/>
              <a:t>Optoacopladas</a:t>
            </a:r>
            <a:endParaRPr lang="es-ES" sz="1600" dirty="0"/>
          </a:p>
        </p:txBody>
      </p:sp>
      <p:cxnSp>
        <p:nvCxnSpPr>
          <p:cNvPr id="33" name="32 Conector recto de flecha"/>
          <p:cNvCxnSpPr>
            <a:stCxn id="32" idx="0"/>
          </p:cNvCxnSpPr>
          <p:nvPr/>
        </p:nvCxnSpPr>
        <p:spPr>
          <a:xfrm flipV="1">
            <a:off x="2232025" y="4221163"/>
            <a:ext cx="900113" cy="15843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>
            <a:stCxn id="32" idx="0"/>
          </p:cNvCxnSpPr>
          <p:nvPr/>
        </p:nvCxnSpPr>
        <p:spPr>
          <a:xfrm flipV="1">
            <a:off x="2232025" y="4652963"/>
            <a:ext cx="2627313" cy="1152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>
            <a:stCxn id="31" idx="2"/>
          </p:cNvCxnSpPr>
          <p:nvPr/>
        </p:nvCxnSpPr>
        <p:spPr>
          <a:xfrm flipH="1">
            <a:off x="6731000" y="1843088"/>
            <a:ext cx="396875" cy="649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Rectángulo redondeado"/>
          <p:cNvSpPr/>
          <p:nvPr/>
        </p:nvSpPr>
        <p:spPr>
          <a:xfrm>
            <a:off x="4932363" y="1268413"/>
            <a:ext cx="10795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PTC </a:t>
            </a:r>
          </a:p>
          <a:p>
            <a:pPr algn="ctr">
              <a:defRPr/>
            </a:pPr>
            <a:r>
              <a:rPr lang="es-ES_tradnl" sz="1600" dirty="0"/>
              <a:t>fuses</a:t>
            </a:r>
          </a:p>
        </p:txBody>
      </p:sp>
      <p:cxnSp>
        <p:nvCxnSpPr>
          <p:cNvPr id="37" name="36 Conector recto de flecha"/>
          <p:cNvCxnSpPr>
            <a:stCxn id="36" idx="2"/>
          </p:cNvCxnSpPr>
          <p:nvPr/>
        </p:nvCxnSpPr>
        <p:spPr>
          <a:xfrm>
            <a:off x="5472113" y="1843088"/>
            <a:ext cx="107950" cy="577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Rectángulo redondeado"/>
          <p:cNvSpPr/>
          <p:nvPr/>
        </p:nvSpPr>
        <p:spPr>
          <a:xfrm>
            <a:off x="5003800" y="5805488"/>
            <a:ext cx="1152525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EEPROM </a:t>
            </a:r>
            <a:br>
              <a:rPr lang="es-ES_tradnl" sz="1600" dirty="0"/>
            </a:br>
            <a:r>
              <a:rPr lang="es-ES_tradnl" sz="1600" dirty="0"/>
              <a:t>del JTAG</a:t>
            </a:r>
          </a:p>
        </p:txBody>
      </p:sp>
      <p:cxnSp>
        <p:nvCxnSpPr>
          <p:cNvPr id="39" name="38 Conector recto de flecha"/>
          <p:cNvCxnSpPr>
            <a:stCxn id="38" idx="0"/>
          </p:cNvCxnSpPr>
          <p:nvPr/>
        </p:nvCxnSpPr>
        <p:spPr>
          <a:xfrm flipH="1" flipV="1">
            <a:off x="5148263" y="4292600"/>
            <a:ext cx="431800" cy="1512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Computadora CIAA (2)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11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68" y="2879530"/>
            <a:ext cx="3150677" cy="1254153"/>
          </a:xfrm>
          <a:prstGeom prst="rect">
            <a:avLst/>
          </a:prstGeom>
        </p:spPr>
      </p:pic>
      <p:pic>
        <p:nvPicPr>
          <p:cNvPr id="2050" name="Picture 2" descr="C:\Users\EFilomena\Pictures\edu cia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61" y="2292168"/>
            <a:ext cx="24257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124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3 Rectángulo"/>
          <p:cNvSpPr>
            <a:spLocks noChangeArrowheads="1"/>
          </p:cNvSpPr>
          <p:nvPr/>
        </p:nvSpPr>
        <p:spPr bwMode="auto">
          <a:xfrm>
            <a:off x="539750" y="1087438"/>
            <a:ext cx="8604250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ES" sz="4000" b="1" dirty="0"/>
              <a:t> Impreso </a:t>
            </a:r>
            <a:r>
              <a:rPr lang="es-PE" sz="4000" b="1" dirty="0"/>
              <a:t>2</a:t>
            </a:r>
            <a:r>
              <a:rPr lang="es-PE" sz="4000" b="1" dirty="0" smtClean="0"/>
              <a:t> </a:t>
            </a:r>
            <a:r>
              <a:rPr lang="es-PE" sz="4000" b="1" dirty="0"/>
              <a:t>capas</a:t>
            </a:r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No usamos </a:t>
            </a:r>
            <a:r>
              <a:rPr lang="es-PE" sz="4000" b="1" dirty="0" smtClean="0"/>
              <a:t>BGA</a:t>
            </a:r>
            <a:endParaRPr lang="es-PE" sz="4000" b="1" dirty="0"/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</a:t>
            </a:r>
            <a:r>
              <a:rPr lang="es-PE" sz="4000" b="1" dirty="0" err="1" smtClean="0"/>
              <a:t>Footprint</a:t>
            </a:r>
            <a:r>
              <a:rPr lang="es-PE" sz="4000" b="1" dirty="0" smtClean="0"/>
              <a:t> </a:t>
            </a:r>
            <a:r>
              <a:rPr lang="es-PE" sz="4000" b="1" dirty="0"/>
              <a:t>0805.</a:t>
            </a:r>
            <a:endParaRPr lang="es-PE" sz="4000" b="1" dirty="0"/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 smtClean="0"/>
              <a:t> Componentes en una sola cara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4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Hardware </a:t>
            </a:r>
            <a:r>
              <a:rPr lang="es-ES_tradnl" sz="4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nacional y Económico</a:t>
            </a:r>
            <a:r>
              <a:rPr lang="es-ES_tradnl" sz="54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4276" name="Picture 4" descr="http://upload.wikimedia.org/wikipedia/commons/c/c5/Kl_Intel_Pentium_MMX_embedded_BGA_Bottom.jpg"/>
          <p:cNvPicPr>
            <a:picLocks noChangeAspect="1" noChangeArrowheads="1"/>
          </p:cNvPicPr>
          <p:nvPr/>
        </p:nvPicPr>
        <p:blipFill>
          <a:blip r:embed="rId2" cstate="print"/>
          <a:srcRect l="12196" t="11954" r="12801" b="12029"/>
          <a:stretch>
            <a:fillRect/>
          </a:stretch>
        </p:blipFill>
        <p:spPr bwMode="auto">
          <a:xfrm>
            <a:off x="7912738" y="1352551"/>
            <a:ext cx="11439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Multiplicar"/>
          <p:cNvSpPr/>
          <p:nvPr/>
        </p:nvSpPr>
        <p:spPr>
          <a:xfrm>
            <a:off x="7610474" y="942974"/>
            <a:ext cx="1757363" cy="1933575"/>
          </a:xfrm>
          <a:prstGeom prst="mathMultiply">
            <a:avLst>
              <a:gd name="adj1" fmla="val 255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dirty="0"/>
              <a:t>-</a:t>
            </a:r>
            <a:endParaRPr lang="es-ES" dirty="0"/>
          </a:p>
        </p:txBody>
      </p:sp>
      <p:pic>
        <p:nvPicPr>
          <p:cNvPr id="1026" name="Picture 2" descr="http://www.circuitdomain.com/Creating%20Artwork/Images/Small/Layer%20St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524" y="5010985"/>
            <a:ext cx="55340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28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3" y="1609725"/>
            <a:ext cx="59340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 bwMode="auto">
          <a:xfrm>
            <a:off x="0" y="-1"/>
            <a:ext cx="9144000" cy="9652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4 Rectángulo"/>
          <p:cNvSpPr/>
          <p:nvPr/>
        </p:nvSpPr>
        <p:spPr bwMode="auto">
          <a:xfrm>
            <a:off x="0" y="0"/>
            <a:ext cx="9144000" cy="9652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5 Rectángulo"/>
          <p:cNvSpPr/>
          <p:nvPr/>
        </p:nvSpPr>
        <p:spPr bwMode="auto">
          <a:xfrm>
            <a:off x="0" y="104775"/>
            <a:ext cx="9144000" cy="9652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wrap="none" lIns="312928" tIns="312928" rIns="312928" bIns="312928" spcCol="1270" anchor="ctr"/>
          <a:lstStyle/>
          <a:p>
            <a:pPr algn="ctr" defTabSz="195580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_tradnl" sz="4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EDU-CIAA (NXP)</a:t>
            </a:r>
            <a:endParaRPr lang="es-ES" sz="48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64" y="1069975"/>
            <a:ext cx="2921096" cy="1644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 Grupo"/>
          <p:cNvGrpSpPr>
            <a:grpSpLocks/>
          </p:cNvGrpSpPr>
          <p:nvPr/>
        </p:nvGrpSpPr>
        <p:grpSpPr bwMode="auto">
          <a:xfrm>
            <a:off x="0" y="0"/>
            <a:ext cx="9144000" cy="1069975"/>
            <a:chOff x="490809" y="4150633"/>
            <a:chExt cx="6681052" cy="1070038"/>
          </a:xfrm>
        </p:grpSpPr>
        <p:sp>
          <p:nvSpPr>
            <p:cNvPr id="5" name="4 Rectángulo"/>
            <p:cNvSpPr/>
            <p:nvPr/>
          </p:nvSpPr>
          <p:spPr>
            <a:xfrm>
              <a:off x="490809" y="4150633"/>
              <a:ext cx="6681052" cy="9652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5 Rectángulo"/>
            <p:cNvSpPr/>
            <p:nvPr/>
          </p:nvSpPr>
          <p:spPr>
            <a:xfrm>
              <a:off x="490809" y="4255414"/>
              <a:ext cx="6681052" cy="965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wrap="none" lIns="312928" tIns="312928" rIns="312928" bIns="312928" spcCol="1270" anchor="ctr"/>
            <a:lstStyle/>
            <a:p>
              <a:pPr algn="ctr" defTabSz="1955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_tradnl" sz="48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Arial" pitchFamily="34" charset="0"/>
                </a:rPr>
                <a:t>EDU-CIAA (NXP)</a:t>
              </a:r>
              <a:endParaRPr lang="es-ES" sz="4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1394509"/>
            <a:ext cx="8402320" cy="4730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22" name="21 Imagen" descr="LogoGanador.jpg"/>
          <p:cNvPicPr>
            <a:picLocks noChangeAspect="1"/>
          </p:cNvPicPr>
          <p:nvPr/>
        </p:nvPicPr>
        <p:blipFill>
          <a:blip r:embed="rId3" cstate="print"/>
          <a:srcRect t="25315" b="8325"/>
          <a:stretch>
            <a:fillRect/>
          </a:stretch>
        </p:blipFill>
        <p:spPr>
          <a:xfrm>
            <a:off x="962525" y="2732560"/>
            <a:ext cx="2994371" cy="15480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517" y="2751112"/>
            <a:ext cx="4263558" cy="151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78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44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accent6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074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CIAA-FSL)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8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32" y="4351378"/>
            <a:ext cx="2102220" cy="74501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77" y="129275"/>
            <a:ext cx="5206498" cy="659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177657" y="2257825"/>
            <a:ext cx="3427541" cy="11695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Microcontrolador </a:t>
            </a:r>
            <a:r>
              <a:rPr lang="es-AR" sz="1400" b="1" dirty="0" smtClean="0"/>
              <a:t>MK60FX512VLQ15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ARM - </a:t>
            </a:r>
            <a:r>
              <a:rPr lang="es-AR" sz="1400" dirty="0" err="1" smtClean="0"/>
              <a:t>Cortex</a:t>
            </a:r>
            <a:r>
              <a:rPr lang="es-AR" sz="1400" dirty="0" smtClean="0"/>
              <a:t> M4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@150MHZ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512k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144kB SRAM</a:t>
            </a:r>
          </a:p>
        </p:txBody>
      </p:sp>
    </p:spTree>
    <p:extLst>
      <p:ext uri="{BB962C8B-B14F-4D97-AF65-F5344CB8AC3E}">
        <p14:creationId xmlns:p14="http://schemas.microsoft.com/office/powerpoint/2010/main" val="27848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77" y="129275"/>
            <a:ext cx="5206498" cy="659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CIAA-FSL)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2" y="4351378"/>
            <a:ext cx="2102220" cy="7450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095264" y="2724020"/>
            <a:ext cx="2188421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Cortex-M4</a:t>
            </a:r>
            <a:endParaRPr lang="es-AR" sz="3200" b="1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77657" y="2257825"/>
            <a:ext cx="3427541" cy="11695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Microcontrolador </a:t>
            </a:r>
            <a:r>
              <a:rPr lang="es-AR" sz="1400" b="1" dirty="0" smtClean="0"/>
              <a:t>MK60FX512VLQ15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ARM - </a:t>
            </a:r>
            <a:r>
              <a:rPr lang="es-AR" sz="1400" dirty="0" err="1" smtClean="0"/>
              <a:t>Cortex</a:t>
            </a:r>
            <a:r>
              <a:rPr lang="es-AR" sz="1400" dirty="0" smtClean="0"/>
              <a:t> M4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@150MHZ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512k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144kB SRAM</a:t>
            </a:r>
          </a:p>
        </p:txBody>
      </p:sp>
    </p:spTree>
    <p:extLst>
      <p:ext uri="{BB962C8B-B14F-4D97-AF65-F5344CB8AC3E}">
        <p14:creationId xmlns:p14="http://schemas.microsoft.com/office/powerpoint/2010/main" val="5090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accent6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415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77" y="129275"/>
            <a:ext cx="5206498" cy="659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CIAA-FSL)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679353" y="2783764"/>
            <a:ext cx="2714205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512k</a:t>
            </a:r>
            <a:r>
              <a:rPr lang="es-AR" sz="3200" b="1" dirty="0" smtClean="0"/>
              <a:t>B </a:t>
            </a:r>
            <a:r>
              <a:rPr lang="es-AR" sz="3200" b="1" dirty="0" smtClean="0"/>
              <a:t>Flash</a:t>
            </a:r>
          </a:p>
          <a:p>
            <a:pPr algn="ctr"/>
            <a:r>
              <a:rPr lang="es-AR" sz="3200" b="1" dirty="0" smtClean="0"/>
              <a:t>144kB </a:t>
            </a:r>
            <a:r>
              <a:rPr lang="es-AR" sz="3200" b="1" dirty="0" smtClean="0"/>
              <a:t>SRAM</a:t>
            </a:r>
            <a:endParaRPr lang="es-AR" sz="3200" b="1" dirty="0"/>
          </a:p>
        </p:txBody>
      </p:sp>
      <p:pic>
        <p:nvPicPr>
          <p:cNvPr id="10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2" y="4351378"/>
            <a:ext cx="2102220" cy="745017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177657" y="2257825"/>
            <a:ext cx="3427541" cy="11695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Microcontrolador </a:t>
            </a:r>
            <a:r>
              <a:rPr lang="es-AR" sz="1400" b="1" dirty="0" smtClean="0"/>
              <a:t>MK60FX512VLQ15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ARM - </a:t>
            </a:r>
            <a:r>
              <a:rPr lang="es-AR" sz="1400" dirty="0" err="1" smtClean="0"/>
              <a:t>Cortex</a:t>
            </a:r>
            <a:r>
              <a:rPr lang="es-AR" sz="1400" dirty="0" smtClean="0"/>
              <a:t> M4</a:t>
            </a:r>
          </a:p>
          <a:p>
            <a:r>
              <a:rPr lang="es-AR" sz="1400" dirty="0"/>
              <a:t> </a:t>
            </a:r>
            <a:r>
              <a:rPr lang="es-AR" sz="1400" dirty="0" smtClean="0"/>
              <a:t>     @150MHZ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512k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400" dirty="0" smtClean="0"/>
              <a:t>144kB SRAM</a:t>
            </a:r>
          </a:p>
        </p:txBody>
      </p:sp>
    </p:spTree>
    <p:extLst>
      <p:ext uri="{BB962C8B-B14F-4D97-AF65-F5344CB8AC3E}">
        <p14:creationId xmlns:p14="http://schemas.microsoft.com/office/powerpoint/2010/main" val="2271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MEMORIAS NO </a:t>
            </a: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VOLÁTILES (</a:t>
            </a:r>
            <a:r>
              <a:rPr lang="es-ES_tradnl" sz="2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CIAA-</a:t>
            </a:r>
            <a:r>
              <a:rPr lang="es-ES_tradnl" sz="2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FSL</a:t>
            </a:r>
            <a:r>
              <a:rPr lang="es-ES_tradnl" sz="2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)</a:t>
            </a:r>
            <a:endParaRPr lang="es-ES" sz="28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" y="1196975"/>
            <a:ext cx="8918015" cy="554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6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" y="1196975"/>
            <a:ext cx="8918015" cy="554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MEMORIAS NO </a:t>
            </a: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VOLÁTILES (</a:t>
            </a:r>
            <a:r>
              <a:rPr lang="es-ES_tradnl" sz="2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CIAA-</a:t>
            </a:r>
            <a:r>
              <a:rPr lang="es-ES_tradnl" sz="2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FSL</a:t>
            </a:r>
            <a:r>
              <a:rPr lang="es-ES_tradnl" sz="2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)</a:t>
            </a:r>
            <a:endParaRPr lang="es-ES" sz="28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595192" y="4667453"/>
            <a:ext cx="1963999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1Mbit</a:t>
            </a:r>
          </a:p>
          <a:p>
            <a:pPr algn="ctr"/>
            <a:r>
              <a:rPr lang="es-AR" sz="3200" b="1" dirty="0" smtClean="0"/>
              <a:t>EEPROM</a:t>
            </a:r>
            <a:endParaRPr lang="es-AR" sz="32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595192" y="1927252"/>
            <a:ext cx="1963999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2kbit</a:t>
            </a:r>
          </a:p>
          <a:p>
            <a:pPr algn="ctr"/>
            <a:r>
              <a:rPr lang="es-AR" sz="3200" b="1" dirty="0" smtClean="0"/>
              <a:t>EEPROM</a:t>
            </a:r>
          </a:p>
          <a:p>
            <a:pPr algn="ctr"/>
            <a:r>
              <a:rPr lang="es-AR" sz="3200" b="1" dirty="0" smtClean="0"/>
              <a:t>EUI-48</a:t>
            </a:r>
            <a:endParaRPr lang="es-AR" sz="32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672982" y="1762897"/>
            <a:ext cx="2080016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32Mbit</a:t>
            </a:r>
          </a:p>
          <a:p>
            <a:pPr algn="ctr"/>
            <a:r>
              <a:rPr lang="es-AR" sz="3200" b="1" dirty="0" smtClean="0"/>
              <a:t>FLASH</a:t>
            </a:r>
          </a:p>
        </p:txBody>
      </p:sp>
      <p:sp>
        <p:nvSpPr>
          <p:cNvPr id="9" name="CuadroTexto 6"/>
          <p:cNvSpPr txBox="1"/>
          <p:nvPr/>
        </p:nvSpPr>
        <p:spPr>
          <a:xfrm>
            <a:off x="1957730" y="4693792"/>
            <a:ext cx="2080016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Micro SD</a:t>
            </a:r>
            <a:endParaRPr lang="es-A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40275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DEBUGGER (</a:t>
            </a:r>
            <a:r>
              <a:rPr lang="es-ES_tradnl" sz="36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CIAA-</a:t>
            </a:r>
            <a:r>
              <a:rPr lang="es-ES_tradnl" sz="36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FSL</a:t>
            </a:r>
            <a:r>
              <a:rPr lang="es-ES_tradnl" sz="36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992104"/>
            <a:ext cx="831532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19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993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70C0"/>
                </a:solidFill>
              </a:rPr>
              <a:t>Entradas y Salidas</a:t>
            </a:r>
          </a:p>
          <a:p>
            <a:pPr algn="ctr">
              <a:defRPr/>
            </a:pPr>
            <a:r>
              <a:rPr lang="es-AR" sz="2400" dirty="0">
                <a:solidFill>
                  <a:srgbClr val="0070C0"/>
                </a:solidFill>
              </a:rPr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664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digitales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3" y="5030671"/>
            <a:ext cx="7461568" cy="15223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6" y="1659236"/>
            <a:ext cx="81438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7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digitales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" y="1330231"/>
            <a:ext cx="8975249" cy="35671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53" y="5030671"/>
            <a:ext cx="7461568" cy="15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4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Open-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Drain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6" y="1492638"/>
            <a:ext cx="4740951" cy="45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7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Open-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Drain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3" y="1196975"/>
            <a:ext cx="8948346" cy="35883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7" y="4968240"/>
            <a:ext cx="5534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36" y="274319"/>
            <a:ext cx="5264339" cy="6288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989137"/>
            <a:ext cx="3143963" cy="20545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2" y="4274472"/>
            <a:ext cx="2097836" cy="83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1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a 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Relay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909762"/>
            <a:ext cx="68103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Salidas a </a:t>
            </a:r>
            <a:r>
              <a:rPr lang="es-ES_tradnl" sz="3600" b="1" dirty="0" err="1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Relay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" y="1069801"/>
            <a:ext cx="8696960" cy="41508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5330771"/>
            <a:ext cx="7562215" cy="14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410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2060"/>
                </a:solidFill>
              </a:rPr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024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Entradas analógicas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196975"/>
            <a:ext cx="8813165" cy="329928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09600" y="5039360"/>
            <a:ext cx="34612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4 Entradas analógicas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0-20mA y 0-10V </a:t>
            </a:r>
            <a:r>
              <a:rPr lang="es-AR" dirty="0" err="1" smtClean="0"/>
              <a:t>jumpeables</a:t>
            </a:r>
            <a:endParaRPr lang="es-A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Protección contra transitorios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Filtrado </a:t>
            </a:r>
            <a:r>
              <a:rPr lang="es-AR" dirty="0" err="1" smtClean="0"/>
              <a:t>antialias</a:t>
            </a:r>
            <a:endParaRPr lang="es-AR" dirty="0"/>
          </a:p>
        </p:txBody>
      </p:sp>
      <p:pic>
        <p:nvPicPr>
          <p:cNvPr id="4098" name="Picture 2" descr="https://nicolelong322.files.wordpress.com/2011/03/400_f_447295_knwthi0fymz1ocviwxlyvrfgzijxy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77" y="4898663"/>
            <a:ext cx="2071605" cy="14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91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Salida analógica(CIAA-NXP)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442960" cy="37579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5161280"/>
            <a:ext cx="8531478" cy="15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6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349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6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2227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357188" y="1330325"/>
            <a:ext cx="2028825" cy="11525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 Analógicas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3419475" y="5343525"/>
            <a:ext cx="2287588" cy="7826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Fuente de alimentación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572250" y="1330325"/>
            <a:ext cx="2324100" cy="117157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>
                <a:solidFill>
                  <a:srgbClr val="00B050"/>
                </a:solidFill>
              </a:rPr>
              <a:t>Puertos de Comunicación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3602038" y="2103438"/>
            <a:ext cx="1738312" cy="1371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3000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37" name="36 Conector angular"/>
          <p:cNvCxnSpPr>
            <a:stCxn id="33" idx="3"/>
          </p:cNvCxnSpPr>
          <p:nvPr/>
        </p:nvCxnSpPr>
        <p:spPr>
          <a:xfrm>
            <a:off x="2386013" y="1906588"/>
            <a:ext cx="1177925" cy="6286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37 Conector angular"/>
          <p:cNvCxnSpPr/>
          <p:nvPr/>
        </p:nvCxnSpPr>
        <p:spPr>
          <a:xfrm flipV="1">
            <a:off x="2411413" y="2895600"/>
            <a:ext cx="1198562" cy="16779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572250" y="3973513"/>
            <a:ext cx="2286000" cy="1143000"/>
          </a:xfrm>
          <a:prstGeom prst="roundRect">
            <a:avLst/>
          </a:prstGeom>
          <a:solidFill>
            <a:srgbClr val="F93548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Puertos de Expansión</a:t>
            </a:r>
            <a:endParaRPr lang="en-US" sz="2400" dirty="0"/>
          </a:p>
        </p:txBody>
      </p:sp>
      <p:cxnSp>
        <p:nvCxnSpPr>
          <p:cNvPr id="40" name="39 Conector angular"/>
          <p:cNvCxnSpPr>
            <a:endCxn id="35" idx="1"/>
          </p:cNvCxnSpPr>
          <p:nvPr/>
        </p:nvCxnSpPr>
        <p:spPr>
          <a:xfrm flipV="1">
            <a:off x="5364163" y="1916113"/>
            <a:ext cx="1208087" cy="54610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36" idx="3"/>
            <a:endCxn id="39" idx="1"/>
          </p:cNvCxnSpPr>
          <p:nvPr/>
        </p:nvCxnSpPr>
        <p:spPr>
          <a:xfrm>
            <a:off x="5340350" y="2789238"/>
            <a:ext cx="1231900" cy="17557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41 Rectángulo redondeado"/>
          <p:cNvSpPr/>
          <p:nvPr/>
        </p:nvSpPr>
        <p:spPr>
          <a:xfrm>
            <a:off x="422275" y="3767138"/>
            <a:ext cx="1981200" cy="1400175"/>
          </a:xfrm>
          <a:prstGeom prst="roundRect">
            <a:avLst/>
          </a:prstGeom>
          <a:solidFill>
            <a:srgbClr val="00609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400" dirty="0"/>
              <a:t>Entradas y Salidas</a:t>
            </a:r>
          </a:p>
          <a:p>
            <a:pPr algn="ctr">
              <a:defRPr/>
            </a:pPr>
            <a:r>
              <a:rPr lang="es-AR" sz="2400" dirty="0"/>
              <a:t>Digitales</a:t>
            </a:r>
          </a:p>
        </p:txBody>
      </p:sp>
      <p:sp>
        <p:nvSpPr>
          <p:cNvPr id="52238" name="42 Rectángulo"/>
          <p:cNvSpPr>
            <a:spLocks noChangeArrowheads="1"/>
          </p:cNvSpPr>
          <p:nvPr/>
        </p:nvSpPr>
        <p:spPr bwMode="auto">
          <a:xfrm>
            <a:off x="2987675" y="3543300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ARM Cortex-M4, JTAG, SDRAM (8MB), 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100" b="1">
                <a:solidFill>
                  <a:srgbClr val="006096"/>
                </a:solidFill>
                <a:ea typeface="SimSun" pitchFamily="2" charset="-122"/>
              </a:rPr>
              <a:t>FLASH (4MB), EEPROM,</a:t>
            </a:r>
            <a:br>
              <a:rPr lang="es-AR" sz="21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b="1">
                <a:solidFill>
                  <a:srgbClr val="006096"/>
                </a:solidFill>
                <a:ea typeface="SimSun" pitchFamily="2" charset="-122"/>
              </a:rPr>
              <a:t>Bat. Backup (RTC+32B)</a:t>
            </a:r>
          </a:p>
        </p:txBody>
      </p:sp>
      <p:sp>
        <p:nvSpPr>
          <p:cNvPr id="52239" name="43 Rectángulo"/>
          <p:cNvSpPr>
            <a:spLocks noChangeArrowheads="1"/>
          </p:cNvSpPr>
          <p:nvPr/>
        </p:nvSpPr>
        <p:spPr bwMode="auto">
          <a:xfrm>
            <a:off x="3276600" y="6135688"/>
            <a:ext cx="2590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Entrada: 24 VDC</a:t>
            </a:r>
          </a:p>
        </p:txBody>
      </p:sp>
      <p:sp>
        <p:nvSpPr>
          <p:cNvPr id="52240" name="44 Rectángulo"/>
          <p:cNvSpPr>
            <a:spLocks noChangeArrowheads="1"/>
          </p:cNvSpPr>
          <p:nvPr/>
        </p:nvSpPr>
        <p:spPr bwMode="auto">
          <a:xfrm>
            <a:off x="6156325" y="2544763"/>
            <a:ext cx="3022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RS232, RS485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Ethernet, CAN,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USB OTG, microSD</a:t>
            </a:r>
            <a:endParaRPr lang="es-ES" sz="2400"/>
          </a:p>
        </p:txBody>
      </p:sp>
      <p:sp>
        <p:nvSpPr>
          <p:cNvPr id="52241" name="45 Rectángulo"/>
          <p:cNvSpPr>
            <a:spLocks noChangeArrowheads="1"/>
          </p:cNvSpPr>
          <p:nvPr/>
        </p:nvSpPr>
        <p:spPr bwMode="auto">
          <a:xfrm>
            <a:off x="642938" y="2500313"/>
            <a:ext cx="1384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4-20 mA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0-10 V</a:t>
            </a:r>
            <a:endParaRPr lang="es-ES" sz="2400"/>
          </a:p>
        </p:txBody>
      </p:sp>
      <p:sp>
        <p:nvSpPr>
          <p:cNvPr id="52242" name="46 Rectángulo"/>
          <p:cNvSpPr>
            <a:spLocks noChangeArrowheads="1"/>
          </p:cNvSpPr>
          <p:nvPr/>
        </p:nvSpPr>
        <p:spPr bwMode="auto">
          <a:xfrm>
            <a:off x="357188" y="5173663"/>
            <a:ext cx="2098675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0-30 V (Opto)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Open Drain</a:t>
            </a:r>
            <a:br>
              <a:rPr lang="es-AR" sz="2400" b="1">
                <a:solidFill>
                  <a:srgbClr val="006096"/>
                </a:solidFill>
                <a:ea typeface="SimSun" pitchFamily="2" charset="-122"/>
              </a:rPr>
            </a:b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Relay NC/NA</a:t>
            </a:r>
          </a:p>
        </p:txBody>
      </p:sp>
      <p:sp>
        <p:nvSpPr>
          <p:cNvPr id="52243" name="47 Rectángulo"/>
          <p:cNvSpPr>
            <a:spLocks noChangeArrowheads="1"/>
          </p:cNvSpPr>
          <p:nvPr/>
        </p:nvSpPr>
        <p:spPr bwMode="auto">
          <a:xfrm>
            <a:off x="6500813" y="5116513"/>
            <a:ext cx="24288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SPI, I</a:t>
            </a:r>
            <a:r>
              <a:rPr lang="es-AR" sz="2400" b="1" baseline="30000">
                <a:solidFill>
                  <a:srgbClr val="006096"/>
                </a:solidFill>
                <a:ea typeface="SimSun" pitchFamily="2" charset="-122"/>
              </a:rPr>
              <a:t>2</a:t>
            </a:r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C</a:t>
            </a:r>
          </a:p>
          <a:p>
            <a:pPr algn="ctr"/>
            <a:r>
              <a:rPr lang="es-AR" sz="2400" b="1">
                <a:solidFill>
                  <a:srgbClr val="006096"/>
                </a:solidFill>
                <a:ea typeface="SimSun" pitchFamily="2" charset="-122"/>
              </a:rPr>
              <a:t>GPIO LV-TTL</a:t>
            </a:r>
          </a:p>
          <a:p>
            <a:pPr algn="ctr"/>
            <a:r>
              <a:rPr lang="es-AR" sz="2000" b="1">
                <a:solidFill>
                  <a:srgbClr val="006096"/>
                </a:solidFill>
                <a:ea typeface="SimSun" pitchFamily="2" charset="-122"/>
              </a:rPr>
              <a:t>Vaux 24V, 5V, 3.3V</a:t>
            </a:r>
          </a:p>
        </p:txBody>
      </p:sp>
      <p:sp>
        <p:nvSpPr>
          <p:cNvPr id="2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Diagrama en bloques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56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RS232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08" y="2309783"/>
            <a:ext cx="8118984" cy="3932525"/>
          </a:xfrm>
          <a:prstGeom prst="rect">
            <a:avLst/>
          </a:prstGeom>
        </p:spPr>
      </p:pic>
      <p:pic>
        <p:nvPicPr>
          <p:cNvPr id="7170" name="Picture 2" descr="http://www.cnaweb.com/productimages/85-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105" y="625475"/>
            <a:ext cx="1793995" cy="134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88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36" y="274319"/>
            <a:ext cx="5264339" cy="6288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989137"/>
            <a:ext cx="3143963" cy="20545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2" y="4274472"/>
            <a:ext cx="2097836" cy="83506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204928" y="2633691"/>
            <a:ext cx="2188420" cy="15696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Cortex-M4</a:t>
            </a:r>
          </a:p>
          <a:p>
            <a:pPr algn="ctr"/>
            <a:r>
              <a:rPr lang="es-AR" sz="3200" b="1" dirty="0"/>
              <a:t>+</a:t>
            </a:r>
            <a:endParaRPr lang="es-AR" sz="3200" b="1" dirty="0" smtClean="0"/>
          </a:p>
          <a:p>
            <a:pPr algn="ctr"/>
            <a:r>
              <a:rPr lang="es-AR" sz="3200" b="1" dirty="0" smtClean="0"/>
              <a:t>Cortex-M0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354079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6091469">
            <a:off x="6711350" y="1329303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lecha a la derecha con bandas 7"/>
          <p:cNvSpPr/>
          <p:nvPr/>
        </p:nvSpPr>
        <p:spPr>
          <a:xfrm rot="7765966">
            <a:off x="5826426" y="898579"/>
            <a:ext cx="964931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 a la derecha con bandas 8"/>
          <p:cNvSpPr/>
          <p:nvPr/>
        </p:nvSpPr>
        <p:spPr>
          <a:xfrm rot="10800000">
            <a:off x="7556445" y="4710021"/>
            <a:ext cx="149538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0132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2304257">
            <a:off x="6625086" y="3235846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lecha a la derecha con bandas 7"/>
          <p:cNvSpPr/>
          <p:nvPr/>
        </p:nvSpPr>
        <p:spPr>
          <a:xfrm>
            <a:off x="3579962" y="4965208"/>
            <a:ext cx="1462177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36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8" name="Flecha a la derecha con bandas 7"/>
          <p:cNvSpPr/>
          <p:nvPr/>
        </p:nvSpPr>
        <p:spPr>
          <a:xfrm>
            <a:off x="3875561" y="2390128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lecha a la derecha con bandas 9"/>
          <p:cNvSpPr/>
          <p:nvPr/>
        </p:nvSpPr>
        <p:spPr>
          <a:xfrm>
            <a:off x="2570673" y="5479647"/>
            <a:ext cx="2245168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81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RS485/PROFIBUS-DP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196975"/>
            <a:ext cx="8608060" cy="3667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49520"/>
            <a:ext cx="4235995" cy="16625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6" y="5228314"/>
            <a:ext cx="4617684" cy="1304925"/>
          </a:xfrm>
          <a:prstGeom prst="rect">
            <a:avLst/>
          </a:prstGeom>
        </p:spPr>
      </p:pic>
      <p:sp>
        <p:nvSpPr>
          <p:cNvPr id="7" name="Flecha a la derecha con bandas 6"/>
          <p:cNvSpPr/>
          <p:nvPr/>
        </p:nvSpPr>
        <p:spPr>
          <a:xfrm rot="10800000">
            <a:off x="5348375" y="1827194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 a la derecha con bandas 8"/>
          <p:cNvSpPr/>
          <p:nvPr/>
        </p:nvSpPr>
        <p:spPr>
          <a:xfrm rot="10800000">
            <a:off x="5348375" y="3463149"/>
            <a:ext cx="940279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lecha a la derecha con bandas 9"/>
          <p:cNvSpPr/>
          <p:nvPr/>
        </p:nvSpPr>
        <p:spPr>
          <a:xfrm>
            <a:off x="2570672" y="6007184"/>
            <a:ext cx="2245168" cy="802257"/>
          </a:xfrm>
          <a:prstGeom prst="stripedRightArrow">
            <a:avLst/>
          </a:prstGeom>
          <a:solidFill>
            <a:srgbClr val="2FFB1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554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CAN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196975"/>
            <a:ext cx="8631238" cy="28819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4202430"/>
            <a:ext cx="8642350" cy="2148194"/>
          </a:xfrm>
          <a:prstGeom prst="rect">
            <a:avLst/>
          </a:prstGeom>
        </p:spPr>
      </p:pic>
      <p:pic>
        <p:nvPicPr>
          <p:cNvPr id="10242" name="Picture 2" descr="http://api.ning.com/files/xLJQfJNYZ-wb13cznJJpTw41t1ZEIRXpNI57pfSpNtlxGFDTAySKDxeEIfDeDyOXVGMZ2lg7agGZPJSeVvDZLLIAF6WwB5U4/can_bus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83" y="4475732"/>
            <a:ext cx="219075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USB OTG(CIAA-NXP)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3" y="2019935"/>
            <a:ext cx="8794432" cy="2776412"/>
          </a:xfrm>
          <a:prstGeom prst="rect">
            <a:avLst/>
          </a:prstGeom>
        </p:spPr>
      </p:pic>
      <p:pic>
        <p:nvPicPr>
          <p:cNvPr id="8194" name="Picture 2" descr="https://d2t1xqejof9utc.cloudfront.net/screenshots/pics/df4f8be9611c26678bc02b6d616ea22e/medi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672" y="265233"/>
            <a:ext cx="1880558" cy="141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gradconn.com/Images/Products/Thumbs/UC04-L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8" y="5090337"/>
            <a:ext cx="19050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8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ETHERNET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43" y="1196975"/>
            <a:ext cx="7881938" cy="5215666"/>
          </a:xfrm>
          <a:prstGeom prst="rect">
            <a:avLst/>
          </a:prstGeom>
        </p:spPr>
      </p:pic>
      <p:pic>
        <p:nvPicPr>
          <p:cNvPr id="9218" name="Picture 2" descr="http://cdn-data.motu.com/site/images/avb/ethernet-cable-fa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402377"/>
            <a:ext cx="6435006" cy="238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7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EXPANSIONES 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" y="1085214"/>
            <a:ext cx="6793230" cy="56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48130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48131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48132" name="7 Imagen" descr="20140614_084941.jpg"/>
          <p:cNvPicPr>
            <a:picLocks noChangeAspect="1"/>
          </p:cNvPicPr>
          <p:nvPr/>
        </p:nvPicPr>
        <p:blipFill>
          <a:blip r:embed="rId3" cstate="print"/>
          <a:srcRect l="9506" t="12071" r="6302" b="10677"/>
          <a:stretch>
            <a:fillRect/>
          </a:stretch>
        </p:blipFill>
        <p:spPr bwMode="auto">
          <a:xfrm>
            <a:off x="1187450" y="2205038"/>
            <a:ext cx="6973888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42 Rectángulo redondeado"/>
          <p:cNvSpPr/>
          <p:nvPr/>
        </p:nvSpPr>
        <p:spPr>
          <a:xfrm>
            <a:off x="179388" y="3789363"/>
            <a:ext cx="936625" cy="122396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USB:</a:t>
            </a:r>
          </a:p>
          <a:p>
            <a:pPr algn="ctr">
              <a:defRPr/>
            </a:pPr>
            <a:r>
              <a:rPr lang="es-ES_tradnl" sz="1400" dirty="0"/>
              <a:t>OTG</a:t>
            </a:r>
          </a:p>
          <a:p>
            <a:pPr algn="ctr">
              <a:defRPr/>
            </a:pPr>
            <a:r>
              <a:rPr lang="es-ES_tradnl" sz="1400" dirty="0"/>
              <a:t>AUX</a:t>
            </a:r>
          </a:p>
          <a:p>
            <a:pPr algn="ctr">
              <a:defRPr/>
            </a:pPr>
            <a:r>
              <a:rPr lang="es-ES_tradnl" sz="1400" dirty="0" err="1"/>
              <a:t>Debug</a:t>
            </a:r>
            <a:endParaRPr lang="es-ES" sz="1400" dirty="0"/>
          </a:p>
        </p:txBody>
      </p:sp>
      <p:sp>
        <p:nvSpPr>
          <p:cNvPr id="44" name="43 Rectángulo redondeado"/>
          <p:cNvSpPr/>
          <p:nvPr/>
        </p:nvSpPr>
        <p:spPr>
          <a:xfrm>
            <a:off x="7885113" y="3141663"/>
            <a:ext cx="1071562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Ethernet</a:t>
            </a:r>
            <a:endParaRPr lang="es-ES" sz="1400" dirty="0"/>
          </a:p>
        </p:txBody>
      </p:sp>
      <p:sp>
        <p:nvSpPr>
          <p:cNvPr id="49" name="48 Rectángulo redondeado"/>
          <p:cNvSpPr/>
          <p:nvPr/>
        </p:nvSpPr>
        <p:spPr>
          <a:xfrm>
            <a:off x="8027988" y="4221163"/>
            <a:ext cx="927100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RS232</a:t>
            </a:r>
            <a:endParaRPr lang="es-ES" sz="1400" dirty="0"/>
          </a:p>
        </p:txBody>
      </p:sp>
      <p:sp>
        <p:nvSpPr>
          <p:cNvPr id="50" name="49 Rectángulo redondeado"/>
          <p:cNvSpPr/>
          <p:nvPr/>
        </p:nvSpPr>
        <p:spPr>
          <a:xfrm>
            <a:off x="6372225" y="5949950"/>
            <a:ext cx="649288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CAN</a:t>
            </a:r>
            <a:endParaRPr lang="es-ES" sz="1400" dirty="0"/>
          </a:p>
        </p:txBody>
      </p:sp>
      <p:sp>
        <p:nvSpPr>
          <p:cNvPr id="51" name="50 Rectángulo redondeado"/>
          <p:cNvSpPr/>
          <p:nvPr/>
        </p:nvSpPr>
        <p:spPr>
          <a:xfrm>
            <a:off x="1835150" y="5949950"/>
            <a:ext cx="863600" cy="4318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RS485</a:t>
            </a:r>
            <a:endParaRPr lang="es-ES" sz="1400" dirty="0"/>
          </a:p>
        </p:txBody>
      </p:sp>
      <p:cxnSp>
        <p:nvCxnSpPr>
          <p:cNvPr id="52" name="51 Conector recto de flecha"/>
          <p:cNvCxnSpPr>
            <a:stCxn id="43" idx="3"/>
          </p:cNvCxnSpPr>
          <p:nvPr/>
        </p:nvCxnSpPr>
        <p:spPr>
          <a:xfrm flipV="1">
            <a:off x="1116013" y="4005263"/>
            <a:ext cx="611187" cy="395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 de flecha"/>
          <p:cNvCxnSpPr>
            <a:stCxn id="43" idx="3"/>
          </p:cNvCxnSpPr>
          <p:nvPr/>
        </p:nvCxnSpPr>
        <p:spPr>
          <a:xfrm flipV="1">
            <a:off x="1116013" y="4365625"/>
            <a:ext cx="539750" cy="34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 de flecha"/>
          <p:cNvCxnSpPr>
            <a:stCxn id="43" idx="3"/>
          </p:cNvCxnSpPr>
          <p:nvPr/>
        </p:nvCxnSpPr>
        <p:spPr>
          <a:xfrm>
            <a:off x="1116013" y="4400550"/>
            <a:ext cx="395287" cy="396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 de flecha"/>
          <p:cNvCxnSpPr>
            <a:stCxn id="51" idx="0"/>
          </p:cNvCxnSpPr>
          <p:nvPr/>
        </p:nvCxnSpPr>
        <p:spPr>
          <a:xfrm flipV="1">
            <a:off x="2266950" y="5589588"/>
            <a:ext cx="71438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 de flecha"/>
          <p:cNvCxnSpPr>
            <a:stCxn id="50" idx="0"/>
          </p:cNvCxnSpPr>
          <p:nvPr/>
        </p:nvCxnSpPr>
        <p:spPr>
          <a:xfrm flipH="1" flipV="1">
            <a:off x="6588125" y="5589588"/>
            <a:ext cx="10795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 de flecha"/>
          <p:cNvCxnSpPr>
            <a:stCxn id="49" idx="1"/>
          </p:cNvCxnSpPr>
          <p:nvPr/>
        </p:nvCxnSpPr>
        <p:spPr>
          <a:xfrm flipH="1">
            <a:off x="7812088" y="4437063"/>
            <a:ext cx="2159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recto de flecha"/>
          <p:cNvCxnSpPr>
            <a:stCxn id="44" idx="1"/>
          </p:cNvCxnSpPr>
          <p:nvPr/>
        </p:nvCxnSpPr>
        <p:spPr>
          <a:xfrm flipH="1">
            <a:off x="7381875" y="3357563"/>
            <a:ext cx="5032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60 Rectángulo redondeado"/>
          <p:cNvSpPr/>
          <p:nvPr/>
        </p:nvSpPr>
        <p:spPr>
          <a:xfrm>
            <a:off x="4211638" y="4724400"/>
            <a:ext cx="647700" cy="431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CPU</a:t>
            </a:r>
            <a:endParaRPr lang="es-ES" sz="1400" dirty="0"/>
          </a:p>
        </p:txBody>
      </p:sp>
      <p:cxnSp>
        <p:nvCxnSpPr>
          <p:cNvPr id="66" name="65 Conector recto de flecha"/>
          <p:cNvCxnSpPr>
            <a:stCxn id="61" idx="0"/>
          </p:cNvCxnSpPr>
          <p:nvPr/>
        </p:nvCxnSpPr>
        <p:spPr>
          <a:xfrm flipV="1">
            <a:off x="4535488" y="4365625"/>
            <a:ext cx="36512" cy="3587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66 Rectángulo redondeado"/>
          <p:cNvSpPr/>
          <p:nvPr/>
        </p:nvSpPr>
        <p:spPr>
          <a:xfrm>
            <a:off x="2916238" y="5949950"/>
            <a:ext cx="1655762" cy="527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Entradas </a:t>
            </a:r>
            <a:r>
              <a:rPr lang="es-ES_tradnl" sz="1400" dirty="0" err="1"/>
              <a:t>Optoacopladas</a:t>
            </a:r>
            <a:endParaRPr lang="es-ES_tradnl" sz="1400" dirty="0"/>
          </a:p>
        </p:txBody>
      </p:sp>
      <p:cxnSp>
        <p:nvCxnSpPr>
          <p:cNvPr id="69" name="68 Conector recto de flecha"/>
          <p:cNvCxnSpPr>
            <a:stCxn id="67" idx="0"/>
          </p:cNvCxnSpPr>
          <p:nvPr/>
        </p:nvCxnSpPr>
        <p:spPr>
          <a:xfrm flipH="1" flipV="1">
            <a:off x="3709988" y="5576888"/>
            <a:ext cx="34925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Rectángulo redondeado"/>
          <p:cNvSpPr/>
          <p:nvPr/>
        </p:nvSpPr>
        <p:spPr>
          <a:xfrm>
            <a:off x="4716463" y="5949950"/>
            <a:ext cx="1273175" cy="52705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Entradas Analógicas</a:t>
            </a:r>
            <a:endParaRPr lang="es-ES" sz="1400" dirty="0"/>
          </a:p>
        </p:txBody>
      </p:sp>
      <p:cxnSp>
        <p:nvCxnSpPr>
          <p:cNvPr id="72" name="71 Conector recto de flecha"/>
          <p:cNvCxnSpPr>
            <a:stCxn id="70" idx="0"/>
          </p:cNvCxnSpPr>
          <p:nvPr/>
        </p:nvCxnSpPr>
        <p:spPr>
          <a:xfrm flipH="1" flipV="1">
            <a:off x="5318125" y="5576888"/>
            <a:ext cx="34925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Rectángulo redondeado"/>
          <p:cNvSpPr/>
          <p:nvPr/>
        </p:nvSpPr>
        <p:spPr>
          <a:xfrm>
            <a:off x="1116013" y="1341438"/>
            <a:ext cx="1655762" cy="574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Fuente de alimentación</a:t>
            </a:r>
            <a:endParaRPr lang="es-ES" sz="1400" dirty="0"/>
          </a:p>
        </p:txBody>
      </p:sp>
      <p:cxnSp>
        <p:nvCxnSpPr>
          <p:cNvPr id="74" name="73 Conector recto de flecha"/>
          <p:cNvCxnSpPr>
            <a:stCxn id="73" idx="2"/>
          </p:cNvCxnSpPr>
          <p:nvPr/>
        </p:nvCxnSpPr>
        <p:spPr>
          <a:xfrm>
            <a:off x="1944688" y="1916113"/>
            <a:ext cx="611187" cy="5762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74 Rectángulo redondeado"/>
          <p:cNvSpPr/>
          <p:nvPr/>
        </p:nvSpPr>
        <p:spPr>
          <a:xfrm>
            <a:off x="2916238" y="1341438"/>
            <a:ext cx="12954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Salidas MOSFET</a:t>
            </a:r>
          </a:p>
        </p:txBody>
      </p:sp>
      <p:cxnSp>
        <p:nvCxnSpPr>
          <p:cNvPr id="76" name="75 Conector recto de flecha"/>
          <p:cNvCxnSpPr>
            <a:stCxn id="75" idx="2"/>
          </p:cNvCxnSpPr>
          <p:nvPr/>
        </p:nvCxnSpPr>
        <p:spPr>
          <a:xfrm>
            <a:off x="3563938" y="1916113"/>
            <a:ext cx="0" cy="4333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76 Rectángulo redondeado"/>
          <p:cNvSpPr/>
          <p:nvPr/>
        </p:nvSpPr>
        <p:spPr>
          <a:xfrm>
            <a:off x="4356100" y="1341438"/>
            <a:ext cx="12954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Salidas Relé</a:t>
            </a:r>
          </a:p>
        </p:txBody>
      </p:sp>
      <p:cxnSp>
        <p:nvCxnSpPr>
          <p:cNvPr id="78" name="77 Conector recto de flecha"/>
          <p:cNvCxnSpPr>
            <a:stCxn id="77" idx="2"/>
          </p:cNvCxnSpPr>
          <p:nvPr/>
        </p:nvCxnSpPr>
        <p:spPr>
          <a:xfrm>
            <a:off x="5003800" y="1916113"/>
            <a:ext cx="0" cy="4333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78 Rectángulo redondeado"/>
          <p:cNvSpPr/>
          <p:nvPr/>
        </p:nvSpPr>
        <p:spPr>
          <a:xfrm>
            <a:off x="5795963" y="1341438"/>
            <a:ext cx="1223962" cy="5746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Salida Analógica</a:t>
            </a:r>
            <a:endParaRPr lang="es-ES" sz="1400" dirty="0"/>
          </a:p>
        </p:txBody>
      </p:sp>
      <p:cxnSp>
        <p:nvCxnSpPr>
          <p:cNvPr id="80" name="79 Conector recto de flecha"/>
          <p:cNvCxnSpPr>
            <a:stCxn id="79" idx="2"/>
          </p:cNvCxnSpPr>
          <p:nvPr/>
        </p:nvCxnSpPr>
        <p:spPr>
          <a:xfrm flipH="1">
            <a:off x="6300788" y="1916113"/>
            <a:ext cx="10795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80 Rectángulo redondeado"/>
          <p:cNvSpPr/>
          <p:nvPr/>
        </p:nvSpPr>
        <p:spPr>
          <a:xfrm>
            <a:off x="2327275" y="3860800"/>
            <a:ext cx="1597025" cy="8286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dirty="0"/>
              <a:t>SPI, I2C</a:t>
            </a:r>
          </a:p>
          <a:p>
            <a:pPr algn="ctr">
              <a:defRPr/>
            </a:pPr>
            <a:r>
              <a:rPr lang="it-IT" sz="1400" dirty="0"/>
              <a:t>GPIO LV-TTL</a:t>
            </a:r>
          </a:p>
          <a:p>
            <a:pPr algn="ctr">
              <a:defRPr/>
            </a:pPr>
            <a:r>
              <a:rPr lang="it-IT" sz="1400" dirty="0"/>
              <a:t>24V, 5V, 3.3V</a:t>
            </a:r>
          </a:p>
        </p:txBody>
      </p:sp>
      <p:cxnSp>
        <p:nvCxnSpPr>
          <p:cNvPr id="82" name="81 Conector recto de flecha"/>
          <p:cNvCxnSpPr>
            <a:stCxn id="81" idx="0"/>
          </p:cNvCxnSpPr>
          <p:nvPr/>
        </p:nvCxnSpPr>
        <p:spPr>
          <a:xfrm flipH="1" flipV="1">
            <a:off x="3090863" y="3560763"/>
            <a:ext cx="34925" cy="287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82 Rectángulo redondeado"/>
          <p:cNvSpPr/>
          <p:nvPr/>
        </p:nvSpPr>
        <p:spPr>
          <a:xfrm>
            <a:off x="5076825" y="3789363"/>
            <a:ext cx="1008063" cy="431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400" dirty="0"/>
              <a:t>SDRAM</a:t>
            </a:r>
            <a:endParaRPr lang="es-ES" sz="1400" dirty="0"/>
          </a:p>
        </p:txBody>
      </p:sp>
      <p:cxnSp>
        <p:nvCxnSpPr>
          <p:cNvPr id="84" name="83 Conector recto de flecha"/>
          <p:cNvCxnSpPr>
            <a:stCxn id="83" idx="2"/>
          </p:cNvCxnSpPr>
          <p:nvPr/>
        </p:nvCxnSpPr>
        <p:spPr>
          <a:xfrm>
            <a:off x="5580063" y="4221163"/>
            <a:ext cx="0" cy="360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Computadora CIAA (1)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92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AutoShape 4" descr="data:image/jpeg;base64,/9j/4AAQSkZJRgABAQAAAQABAAD/2wCEAAkGBxQQEBQREBQUFRUVFBUUFhQVFBAUFBQUFhUWGBUUFRgYHSggGBonHBgWIjEhJSksLi4uFx8zRDMsNygtLisBCgoKDg0OGxAQGiwkICUsNC8tLCwsLSwsLCwsLCwvLywsLCw0LCwsLCwsLywsLCwsLCwsMCwsLCwsLCwsLywsLP/AABEIAMIBAwMBIgACEQEDEQH/xAAbAAACAwEBAQAAAAAAAAAAAAAAAwECBAUGB//EAEMQAAIBAwIEBAQCCAIHCQAAAAECEQADEiExBCJBUQUTYXEyQoGRI6EUUmJygrHB0QbwJDNDc5Ki8RU0U2N0g7LCw//EABoBAQEBAQEBAQAAAAAAAAAAAAABAgMEBgX/xAAxEQADAAEBBQUHAwUAAAAAAAAAARECIQMSMUHwBDJRgZEFImFxobHBQtHxExQVM+H/2gAMAwEAAhEDEQA/APYRRFWipivoKfglYoirRUxSgrFEVaKIqUFYoirxRjSgrFEVfGpxqUsFxRFMxqcaUQXjRjTMaMaUQXjU40zGpxqUsFY1ONMxqcaUQVjU40zGpxqUsFY1ONMxqcaUQVjU40zGjGpSwXjRjTcaMaUQXjRjTMamKlLBWNGNNijGlEF40Y0zGjGlEE+XU06KirvFhliiKZFTFapygvGpxq8VMVKWFMaIpkURSiFIqYq8VONSlhTGiKZjRjUoguKmKZjU40pYKipxpmNTjUogrGpxpmNTjUpYLxoxpuNGNKILxqcaZjRjUpYLxqcaZjRjSiC8aMabjRjUpYLxoxpmNGNKILxqcaZjRjSlgvGjGmY1ONSiCsanGmY0Y0ogrGim41NKWGKKnGr41YLXSnOCsakLTcaMalEF41ONMxqcalLBeNTjTManGpRBeNEUzGpxqUsF40Y03GpxpRBWNTjTcaMalLBWNTjTcanGpvFgrGjGm41ONN4QVjU40yKnGpvFgrGjGm40Y0ogvGjGm40Y1KIKxqcaZjRjSlgvGjGmY1ONKILxoimY0Y1KILxoxpkURSlguKKZjRSiGPGpxpmNWxrpTnBQWpxpuNTjUpYKxqcaZjU41KWC8anGmY1MVKILxqcaZjRjUpYLipimY0Y0ohSKIpkURUpYUijGmRRjUohSKMaZjRjSlhSKIpmNGNKILipimY0Y1KWC4oirnSpilAuKmKvjRFKCkVEUyKIpQUiiKvFRFKCsVEVeKilBWKKtFFKBAWpxpkVMVqmYLxqcavjU41KWFMaMaZjU41KILxqYpkURSlhTGpxq8URUohTGpirxUxUpYLxqYq8URSiFIqYq8URUpYUiiKvFTFKIUiiKtFEUohWKKlWn/O1ZOLvFfNMfDaB0/wDc6fSpvAdxI5Gj9Ux7xpV1MiR11rPxNxsc7QFwdVBAJ/dJ0n0Mfeq+D8Ut2yhVgYRZ7g4iQRuDWd9b0BriiKtFQK3QRFRFWNROsUoKOYE/53q0Vj8Rv4WHY9FbX1WY/MVS74kjWi6MCCpII9Q0H01Ee9Ze0xT3brxIbopKPzuD0x/MGrcTdKEHQgmI2M+hOn0Me/SuUnEC6L7qQQLirBkCRaQlSd1Ou/fp0plnGDrgzRXh/wDtxBIxnU6koh3MSCpg99Y7aUVw/vNl4r1Jqe5xqYq8URXqpqFYqYq0VMVKWFIqYq0VMVKIUipirRUxSlhSKmKtFFSiFYqYqamKUFYoipilG5Gp2mCex219KAZFEVaqM8R2Ok+p2/t9RSlJqYqlwTI6xI70peIxIV/m+F9lb0PZv5/lUbhBzAxpSk4gE4nlb9U9/Tv9KeGFYePC3AqwGyOk9wCY01B0Oo2o2GaL9sETJUj5hEj76EehBFcTxDjTb89bsapiHEgH8JiBB2aTtPtJ0E3PFDakOWKkAA6eZbYbq4+bcc3YjvNef8X8T/DvgkOrcoIGMHy10IkwdR3FeHbdqwS0epD29xV1YECeuwJ/a9fzrzdjjSlvzInybhVzb5mNoEiWA1IAKmRMhRI2NcVfEiCxS44UHUebdKesxqBvv96w2OKCG81tisHIYurBpDSu515SAdR0O9eXa9uxyaeIh9I4bj1caENoGlTKsh2dT1HQ9j9yr9KCXRzDC6JE9HX4hPqIMfssa+f8Fxwt5FHZGFstYK4eWykKzIwKyZEAEnQhR0rTx/HTw6XXdiBcRzKhWBkI7IygAgBn0iQ3fp0x9op43n119Sw9hf44F2A1K2DcHsX0P/IPvVOK49GLKWKspDIw1EHQN9DII36agkHxlriYusZI5XAIK6ZAGekCQdJIEkdDMXOOyxLiJXdgQkgABhDdRoR7ECRrwftRaziId/iPEmuo9lsVYhhJbkYlnz2kgQffWvN8LxqWrd9AWAcG5bkKVVmnSZ6tjpEDlPQ1Ti+Je0M5ZbkFdMyedjJy6jQa/wB65V67MKRpBxUz6Ss/QfbavHn23LN35/gkPecT4rnZBOueIxPwq5YBhJ+Uyd9oEGNvNnxYqWdX5wQGBIAurGBBBGh5V9svauX+mSCsnmA6jWDvrvt+QqnD3iGS4pGRWCxLQJ2nvvH3qZdt2mbV49dfQQ69xlYli2MkmNNJ6bj+VFeZ4i9zmdNdirEj00FFcd7N637lh96ipipor681CIoirUVBCIoipooIRFTRU0LCIoqaKAoW1A7g/lH9/wAqtVb20/qmf6H8iaLr4iT3H2Omvp1+lSgtWK5ewuBWEpdlQdIzAPKfcD/lq927FvMHQEmf2STr7ag/SuVxt8MjrJHKGUjXnSG29VVdPRqxnnEZZo4njSjm0TzKMl/aXUhfVtIjc11VAKwNRA+oryfC387Ju3JJdxaMNJT8RQ1s/tAgFW3IHffTw/iZtwpb0DATsTqy9QZkEd/SvNj2hJ+9wfD8A61ziIY22POozQ7eYg3j9oTBHqp6wK2+JV7YXRtIxMc6gxpOk/1+9c2/4ilwc0q4ZmH/AJbLyyNidPuCdK43EcflbKLM9MDni40aATDgwDpvlWNr2vHZ62rrTr9xzO5e8RUAKSzCCVbcgaHccwP5iPt5zifF3t3BzF4OhHllhoIJ2GxHX5fauU4OQJ0GQzUSCtw5CR+yctvbuazFYO2QQmIg6IVBl5+HEEg+/c1+Ntu3Z7R+656iHW8W8W82GMI2k/EGV94g9DB/5h1FcHh+ID2SrHmd2Zt5B1YQY2jEfQ1XjbCrloBsVZSAdRLAld9GDe3tXMv2HsOWMsFAMxErkp1A6QTrFc3m9o7k9WRm7h1BycEo6M2WIZjOk/EQCjAhoOnMeoNJtuofJg6gHUAsIOTmdCYO/fetp4hMyVPxIqsJ5tiUMHcAbEbSO0BV5A+bOxLFyJnUgW1cDWZg4jesb3JgfwXEYtAABYC4g0JAIHmAbgyCzD67aQ7AlHZUY5Exb1YAEAjSTkpB33BY7bVzrCsyISQHUKyOOsMwEgaiSGX3nuK3WL4AzIBS4CGA3GXxbmAREmIBAbrWGtYyotw9zIo6r8JIupJYhGAh43ZO/ae2tVI8y2EkL0tkaAEq2p76rufbpVeIDgoy5DEfq4OoB5NhIIEAjaSDGtZ+DtsmSPrhcuAQBBF1Q64xGhlj0GvpVeKWqDOtetZIivq6EoF2lZQjXfdTHrp1Fce7fDg4kEJCk6kwZYMp23xO2kkV1OGvNcslGnIl1nXzFxGkgbGWM7TCnuTk/RxOZ+FzFwLIxfAEzBjUQ43BKmomtSmS64DI6Tj5hUg/KLvT/ixj0NWt2iI2IJUa/ukmNe+n1HaoAOTDQgbDTlB5wO420mtJEWypIXmwDEZYS1w5D0AVZ7xFVMyYOIGTEiN94Uz66iitJW6CQEUiTG+06D6bUVFkxD7dRUVNfZnQKKKmgIqaKKhQooooCaKoLoMx0qovipSFnJGwn02P0rn8JxqgXLRmbYJAOhNsglftBX+CadxXGqqsxPwEE+2hkff8q89/ikLA4hWHI3lNr8tzlZgekMVJ9FbuZ4bXabqq5EZqLxY6lPKBdYJKqbYlhGxyyBA7k9685xHEFuFuKrDzJABEw0ichIEgazH6xNafCPFDbD2yedcQpUKudttVgGViGBAOkOdq8stxixRfh6GdAdVOjHsOvbU1+T2ntHuprmmp116mTtcTxmNs48qsEUiTAuKgJZdNIc/l06Rf8QBtqZHw+W4YkQ6r8akboYRvSPXThcRxBJX59m3MlidQp+YazVEv5qEmDkwUQIIBAJ9DDR6ZV4Mtvll8v+kN3EcW5YsT+sryBzLPMSev36VFvQNLF52MAIsAgMDuwMjtGnaqM0rAgliJmSMvlIPqJ+x7yc1ljgwQd5HQASI7R30iuOrZTaOJAZkMhQwtxtIJxKv3gaz3+lc61dAOLCQNN9BkSBcHT0/hI6VHCk6sx6EufinEgBgRIOmTDXeg8Tjca3ysuKsNJBBIV8Y0KtoNZ1CnpW1haGW80G4BcglgNDG5Yg7dfiHqZrpGyBcAJMcrAZbqp5lk6gaR7NXB4+6AoYJIyAB+UZPkpVxuJDmDqBcUHat/iD8lt7fQgNuZEFPpqBNXPHgDm8VyKrsC2QhlglrbKokidFPKNOsdOu3hCWttHMWx0JILSloFYOsEAa9IFW491YC43XluGJAyHLcI6bQSOpI+YQh7xt5Kd9HgalgjNOP8Kg/QUtxRC3G2WslrgJJIuMGiAObUCDtIEezd4rZ5qsSpnAc7AaEK3LOJ0bcEjSBPestjjioUsA6h2tsimZDTK+j6N9x71YWCl1ANSBcVH2Fy3K4A/tYED3tEaQKjV48euvMpr8N49rZAuAgZi0QwIB5iATMGCCvNvzDrWq/4PNsuC3ISoIG9o5AK4mQyFypiZUodtuCLwOYuKXRVbMNkx8t8QGGxGMQQuoAnoa7fgviOGSgsDGLh2yyRZiGA1ZZBDQDBA1g1pqIq+Jj4PiQvlFjpmgE6gKwaCOqamI2n3rr+E3Az3rDKJZSyt8zMk4yesEMveGHeuHxqtbdicWR1kACMZ1YKewI+xP008XxbWby3LcMUuK5WIYodDHoTPprPSuTXLxInBN17YknkaFMkNBgSNRtE9zvWy2qMF80wh+JlAMFpxLAaGC3TUR1muZ4vg0i38M2wrDQkBACR35ShHt3oH4ZW4CYCpIGoMgZKw69T/wBIqyRg6HE+aGIW3cYDTJFa4hI0JVl0Os+21FSqKwlXYA6gK10KAddAGgUVl5bLmgfX5oLV82P+Lr4aYBJEbdBJH86dc/xFfvWmMgbdtogx1r6P/K7CczdPoRuD+tVHELvIivl58SuxBdpAIB7bRSP+0H1BcmfXvvXnftnDliTePqrcYg3YfcVn4vxVE0kE66TGwmPyNfLPPYzJbTUzO3UCqniix5yY2kfWCfyrnl7YfLEbx9N4jx+2p+IbDfplsT6fyrjcd4/MqhGStsI5gQfodf5V4y8zss6MuQHKwlTGm+o22oR8CVMrIBkhpMdR99u9ebbe09tmotCU9Lw/jHOwbHUgAqNVn1+32rN4l4sQxyRTtzgAcpAIyI1B032rko+ObbhQQDsGZuUA9juaQ97EAjbE8jazGoxj3bT3ry/3O1y0opfifFCxxlxMEkGD9QdG+brUcXxZZWtTIJWdCGkqDI6anp/asL3+YqYYaMiuBpGwDe8g+pisl1gWOBIhQxHcALvHSCPz7iot7xMnR4DjLjxPMYCKwJBCoGAgjf5PXXrpVLZLMmoGYO2u6wAD3k1VVCKApEeXAOwkFSqk9DJ0PaTT2tgMMdziY0lWBho06kj7xUy5sGW+8lZJ3CQQwhlbE6+4mfY1HBkSgZlkyZJxU80EiNOv1261PHJDrETk5A6k4Ftvcb1iv8TqD8JUnA7BlYBQJ+Uyu3Uoa1jjUDr2OIi3EEkNkCNmKcxE767/AFPpUlwxOIUrix8vqPhMEDUiJhh1x2IrHw/E42gtwxDvEakCAZPaAT9o9KzC4Vuq0nJS0664wwBX9bZdteUVVjxhaP4Xh3t3gs8pQS2QPMznFoO4AuA+tTxPHfAGTTEwdBDRDB9yfadN/dXBeIDBSJOLlRoNI5gIOwAyGn6voKniTJXQwCpJVlzicgWAJ5Y0PKDrPSa6JV6gx2rmEBCDy4aal0YTbJB0YhlYazEqK1+Hca/l3EPJcUsGVtuVkeTA5RkNZ01baua197QVWXBlOKnHMxuUGYiddNBqeldHiLGd23xOU4m3GRJQXEcC0SNTi0keuJPWujlW9z6+oNbNqoiQQRBgq6EmUkbynbqorB4gvkpbdCWUEEMdThk+h7EQVPrPSkXXbh7YCnSGaAVZRjcdkxIJEBAFB9q6nFOl60LYOPnibbaYi6wIYA9Mtvcqe9cXjuv4X+SHJFtlS6o0l0uSNxbZboDE+4/zNbeFvG4ty3cZsGLOjgEm3c5rbgR6yI6yY3ERxPDsvDMUBBRcCTA0VlwZp+XUjWN/eo4RTcQ8uLOiFQ0QuJbMSd5ZRB6Zg1t5XG9cuvkDd4gjOv7YYSVhjl0cd1cGY64mN6VZvMly2FPMbYSW1m7bGOL+66fw1v8ACeKBtsWQMG/Cdett2cnMk/7PKPQEsNmNIv8AAFyWUGVKkgHItG2hgoSIPZuh1g8W93R8CnXsNbu2PgMKSzJ1CMCSB6zkI6zPXTkoGN025InyWRoJ+K2EcesQSf3qZ4dxBW5kvxNDFZ0adD7EwJ9jT+EcpcS7BwCNj0KvzKCQTsAyk7fDXBe7k0ymVpdZZRkLqzBgHXneD0AYyPT0qEMqC2Khg0mCRK3IwVBvKz1EaU7wy0Lt02/lbP5jM+X07Rip9z6Vns2A+Fm46o2dxeYgKzDEkmdviGv7fatp2LrgQbZvIFAtoAsCA98qwPUERprNFcXirBV2W6GV1OLCBoV0/pNFb3H4/QzTvLOh0A39N+9PdgjgDUdeu4nWd+lL4a7G4UwBo0S0zOhjXQbUu5o2ugLECTJBEEZHtBj7150jZo42+CclgCFBHcAANr+c1y3MDIdzJG4I3ke2v0rdauKuRgyqiNiBAUmR1ESPrWK5iDmkgfWBrH21/lW1qyMYl0aaTozTOusGB+dTxFqYAnLuOuu+vXXakhteaJKSIGx2gafDtVbd4kAArry7GAcd9RptSMhtxAKwxU47YiCAdQBt9JirXWfE/MIjAYiCeqzMnTodKW9gG0GJGhbUQTqNFPoebXprRYYr+IqgrODayebQEr1WRr0+9Eim25AspmSgMsVJ1ZtND1xESdNDpvWB7kTGqquWJxJy3PuuvqNZ3pPFcxe6STGp1P7QYen5R9KrdEspDErBBk6ggEY/X+lbgbFeLEBSV0EGGAJlQwVtD6YmkcVZ/GLiZHK0RDDD4gD3AAPYiK1MAYGIIKFZIBIO5Yd1jWDvFGf4rowBkypVpgSCRjuphWP1mumLiILu5WyNolmGM7Akj6jFh/D7VrDy2PzMrgDYEsougg+8e3bpWW3YdXVYlLrNiSN5VlJnoflPqRTLXEG55bE65AHuNEtlh/DM+oPpUyWgL+JXoNk6gyWB2iEeYPuB9qT4ipxJYKVuCeXeVIBMDrqsEb5TvNL4lp8hTrDBTrBlkUxG3zml6hFYtCMp+LUBgdtNtRrOkRr2uCiXXMFeHuhYBIZWKtly4tzv9pAH2PvT71oA+W24YwToeUwQPoo+8HTVY8pUsKilTjz80Qcmuu0A/MBjqNTMd4Vx6uFQuGHLlkZxhlhlbfYaj29o6aNlI8NJ52U5XCrMBB1uWpDysSGKsDj6mNhKPE1Q8SqrIW4gZD3DL8BOvNGvuvWuj4I7PeZDozXLgABEE4jDfuQw3E5nvpfi/wAJpYspUglMc0ZLhZBcBIlJgajVT6TVeUzviDgeHcVct2Tji+tzNXGSEopbAhtNRMERow3ivU+ENb4i3lYyWAA9iTkoXVmt9W2UwP1QNJNeZW1jelWUA4lFM8zKSHUjbAy6+k7Ui6blriFWzl8T3bTKSD5YQMB2LY+YpnqK657P+pw0fEHU8T4lluOGEjybaleWVZJByA2nQzsSp9a3eFcMr8OLaiQhlQwJjl5gDvDIch7OPlrp+JAXLf6QgBcgZhVHNABkdiUBj1Udd+PwV4cNcAWMXuBGnRcobyzJ9QARvAca15Xl/Uwi4/lFNfDnPzVLHJrfONDLDVbigyCGEz3IJ+akcDwBVl8pwQr5OgDgw45ma2Z20IKkjXULT2cIxuBdUNr3Nps9CO45h7p6Vk4u21kvbIbywUKFYGKsFh16FZIBG0DoVEzZu3Hx/gguwy2gzXrXw3ADiCvK+QudTpIkEdftXVcHlYXDpqDqVu2TGDjsywNNuQjbWsPE8UWVllSAsBhlni5DZW9tdXInfaNdNHF2fwVt8OwuKX5Gkq1ttRDDplGmwyimWqT9euvUGzirvnJavsFW4q64mQ4DESBO2R6aiQdQSBkvccWtwCQ4IxjqZyDH1hT06mqeD3My1spyi3fJ0VfxBbllZTtt965nD3MGDLJkNBgywMhiAexO3vWFh9CNnoeHZk4kqIEDRgI5T8XodCdfb64PEOFIwaM8Ljq06wWtgFW7fCsfltXX4uyFK8THysjQSdu4+/8AkVlueLeZfm8AbbpsDB/DBjInUNylgNuYVjB66FZxr/FXQxAddNOYMTI0Os0Vs8R/w+rXWay6NbaGUsSrQQDqJqa9CyxnH6Impt4oAuOqsmhjeAPzA/lWfirxGMQ2nroZnExB3FUa9oBtOOJ9QEBk9NSRJ9JqLiEA6FiCYDakwQCDP209K4opey+Q1GJ1Vgp5RIGxHrEfTtVODAyCwSDInoRrB27AfY1FtishTHKTvupU6EHcAqKVYkKLkGMcYGnYk/TU/SpCFsCWgxIYwdekTBA7yapftlWOJyGSkAzBI7TsdNRTf0otjOwMERzAw2q9x/YVqFpWJI15m6lZMkZe5+m3tVsBiPFaOG0FxcSRpMnIdO5OvTKl+Hu1pGidCVM7FJB7/EMpj09Knw+yGOI0BJUjUmIjb3INOW2QFERAcQDOR5QpE7iBprpMVtxaAb+mhCpYyp5DuSO2u49u2nSsq5IrgkaRBjQ8wWPzB/60q4VZZglCGLwdYlVkeokaR0rQjkZIQCU3EalIOJ06nQR00pIqDX5E2iUO5g76FiCYMabnWs/C2hduqyMpJ+YEgzpiTIjqR126VS3extkAQpBeQDOS2yWEAzrAI660vhkZFdnGRZrazCsuTNk0/TT+KtYrR0Gm++bIrn4VxAUiFZQCjAbg9/UbUniLbD4QOYMSANMwCS41hfk2gaisyPkttgdHFtDqvxKCrH2kfkTW3i7oXIgc/lM5x2J2c6+hyiOtXVaAp4swGDRvdtODA0+DrvsI+tc7jSVFxSTgGLgHmxW4qrcbYSJVTI9a6/FW8uDYgTgm+mhRiFPrIIH1npWDxi2VBB1JW5OgWAzgoo78hUz+9TYPSdaAx8UmVtQWltCACMQ0vkDrry4HSugviFy2mcnEIxABjzNjgR7A7+vaubbJlHmAAuU6mGyGnccpH8NaLlvzEVFkY3hMHUS2unoCw3jQ1vJLShF+KtBImTLYSkBgQhmR8xjGdid579W1xStaEjzEIKnqVLAzE6kLryzqGNYLqh7oQtylluagjmIktIkbEjWO07Vv4bglt2jllBc3FuKuYBBQK0gwwhyCJ1BYdK5Z8FSo5tzgl4iySvxIhUzILIylVjueVIPXXqa2+HcKt+yruFyR3tBpYPi9slQNxpnIB6zsQJXcfyzjtCMvNLJJhVW4GG4kDfXGetafD3QgOsJJ/GRjk3MoV2RpEpidzqI6TNbe0yjdKjFwfE43CjTzIFbIGGYKojcgSQe4GnN0rV4l4cty1gSWFxVBZAOZldilxSNC0TI/arAvAFLrW1ylAIDEjzFwHlPbbq0hh0O2+wbw6OltXQNiXwdcoO8ThsY0h13FZzTTWWL8BwN3B22uWvLcgXBiWIghp3md1IYn+I0/ibJvWUCMGKAqAQfxFx507nkLEeqetSvFgeWwgsHcP7DAQPQ5E/8AFSOGvSLq2dBbabYJJINslgJ9p1+teRt2rxvXwB5fw6Ja0zgTimSnowad9oI1B9RXV8XvC0MVXQKobF3EKyqJXpEge8+ppX+IfD1KDibasq3SwZf/AA7hm4yHoJLMw9DHSkPxttYF1WJuCD9QJkHvykH9qv0O+1kvQxwOpa4hbjPkSzm3gyiOdgsJcHeU0Yelc1OKwutYuMCGKm2eisI+0hYI6z7RrXiAHcoqLgoKNLPnMBo7Ejf1HtWng79niyeHvhFvP+JwzaC3cZh/qmf5HJBAOxnXfXGzw1iXLrryLxNDh+W0TiQbrabHXJe8Egke5qttRfKsACWVXCnQl1BkHptlpWnxC4Tby+C5YLKdNcdJDe2lYeD4ghVvEICl3IMPhcEa6DuN/UGvK1FUUwW+LNoeWebEkTG4B0/KKKeyNLYgEZNBmJGRgxRXb3HxMeZsdQ4VkEYkgA/qnfWdTsI9PWq/pMEEjrDDWBiZOI6f1gVHENgqlQJXY9xlIn11Ij2qb5ZLpAbEcplSoMXIjm6aN+QrmtTZe0CAyhYOJMkAaE6kFo0EkH9+lWlLWdws7KSBDA+vTQj6Uh0aAN2ZXUkiJBGkzr8v86vwyOApA0kgj9rSSe46/b3rTxBHE2Tjkd8ipEid4AI+kwOw6U3g7hRkDtLBof1z/qOXT1qnHsTCiYyA9mHKJ7x/baaUzAJmvxZELpsdTqO+w+lVK4wDODGLEqRluPpqBr7itRuLg5GgylI+KJMkD2rmkwxKbEqQJ0UHJoM7GAB9Kfx1oC20GAGtoBoBFx2jX91B96rwuSIaeDtDDSCSpJ0g5FWER2395FZUuFGt3Z+bXuIyMeoOg9JHfXZdugWwEU5G1bIAyJza5cGn8Kxr0J7CsHil1lsj4QysNQQRzwhGnT0rSx96cmVmziLoNy2oMgFLkjUjKRBPUbD3naaxX7/kwRMKd9cixkPB9Djv2jtCeHZiM2ZQLbEsoRplmx3J0Gw+g+lLtt2tuT2OOOWXNcknc6yCfbtWscUnGQYHAlgdMmwxAAYkI6GAO5Ovqd96dwl/MAiSyi2DoTysVDfXVtf71zuGt5m2NYzCsrmGyF3yyJ1AMxqY0H0rS9pratAIKILR0CqySNInU6kzG3qAa28VYDqcC0ZKJgAmBoCoA09wyj6E1zuPcwvnc7ZAIQWWFuFLgC9ADJkR36zTEfEW1YmWfM7g4cyoCdtwfpWq5jdNhWQiWyUyT+IsAgHoG1cA9ZEcwrlj7rC1MNhStuSpNveYxdQ1sLczX5ZbIg6iWiQTFMW/dVmMsAXMq0QFa2lxQw9yNKz/AOGeGi+gJlLaM1xTGICtdyBHqQo9atx12SLjHJXFzm11LsXE/UKse3aum0m/EVnZchznaVJTIaoklRoJ0kAHH3k/q0v/AA7fdbZt+WoL+e/4eYnHCAATqTl9xSOCAm3iDL2SoXmkwIYEzv8ACdf1TSzxb20W5ESAZhgRcZrbMCI01k/WvPKt1dcRTVxBHEXSGU5rDi7kPxVdQ7ArjB32kRE9qz/oYDI2RAYg6CDlHMUHNqOflMfEZ2FT4nxSPfPE2uUZWmRZ+EtIKOBto7AdDgBrtT7FxeHd7qshtG4udl5bC4dI1+XJWAYbZp3BrbxyWmPp9yjLqFi6nB1MoiSqxAUpdC7gFlSRGhC6QtJ8Ov30Ba7baJxBZIhHklGmAygyNtMT0in8d4ba8lr/AA1wpbOWVsAs3DuA5Uso+NCzMIiCCvaKxOXawLl2ZtiZttjauIQMLqxKldxOPcEAggSPLG8uHxQehovPioOk6hojo3K21XKDhxoNZ833+HMfUH+dc7irhVkjZ1UsCFBHxDdYE/T5RtWuxcDoS7Q9txhtBBUjEz0Mfy3rg8Gl8CGi5fAtX0Zs0b5WknFjlp3Kkgj6968r4rw5nmIxVWwYzowBaD+zzA/ftXpb1lfw5Bgh5jUEpoAfdcf+GuXxTMrBAzFHYRCsSCNxHcTM9jXo2GbXAhl8HvotrUQ3+sJjRRIMD6gD2pHCcEkY3GI8u4yFVVS+BeUMkwogEyf1dq6/hCgrdcqgcNisELqWJPxGC0GAPoJrOeEJ4hmsksl1FbBt1iNpOo0bpsY6V135lly6/ZhHY4vipvtoTq4JmS4EASO8fyrA6gF/LPJiGEzHQEnSY1NW4RovqQe5AP7UHf3/AK1ZSuSwYSWUHspEEHvEzXl4aAwWuICDEWsgJghhBBMgj0oo4W7aChTmpWVKjEgFSQYPbSprs1rw+5DZxzEWhH67j7F4qLR1b6/kHj+Q+1FFZ/Sa5kccdF/9P/8AVq02Do37w/8Anb/uaKKnJAgHS36sJ9ee5XMLan99z9c21oorePMjNnHiGMaT5ZMdSeGJJ9ydaX48f9GP+9t/lbMfzNFFax72HXMprViFBG8WBPp+kXRHtWXiv+6k97oB9QMoB+w+1FFZXBfNBcB/DiVuTrKX5nriVxnvHTtV7n/4Wj9TwYk/mfuamir+kI53ixhnjTlube9yt3AsSG17D8zRRUz7g5iPFPjX9ywPp5l4RT+LuFLLMpKkXLcEEgj8I7EbUUVnmuvAGnirSo3G4AL/AKPYOgA1N1iTp3rh+GuW4R8iToDrrrmDNFFax7nnj9hkasj5w/3j1b/EF9hwRIZgRdgEEggQ+gPaiimP+zHrmPE6vgTlyVclgUAIYyCIBiD60nhbYKX5AMlJ0GvMRr9APsKKK83DPLyKjn+IcpOOkXbkRpGJXHbtAj2rRwCALxSgADA6AADUGdKKK749zrxROYjxbS3I0ICwRoRHmRHasVljhvvE+vOKiirh3PMjO9xB/wBDJ7XUj01XaqcQJS9OsG3E9OaNPoSPqaKK8+HDzf4Byrqj9Huaf7W2fr3960cUIW2RvD69dzU0V6P3/CBn4E/ipV+L+Ff3m/nRRR95deJEYblpZOg+wooorqmw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0178" name="AutoShape 2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sp>
        <p:nvSpPr>
          <p:cNvPr id="50179" name="AutoShape 4" descr="data:image/jpeg;base64,/9j/4AAQSkZJRgABAQAAAQABAAD/2wCEAAkGBhQSEBUUEBQVFBUWFhUYGBcVFBgYFxcYGBgYFRYWFxwZGyYfGB0jHBgWIC8gIycpLC0sGB4xNTAqNSYrLCkBCQoKDgwOGg8PGiwkHyQpLiwtLCksLC4sNCoqMSwvLCwsLC0sLCwtKSksLCwsLCwsLCksLCwsLCksLCwsLCwsLf/AABEIAOEA4QMBIgACEQEDEQH/xAAcAAABBAMBAAAAAAAAAAAAAAAABAUGBwECAwj/xABKEAACAQIDBAYFCAcFBwUAAAABAgMAEQQSIQUGMUETIlFhcYEHMpGhsRQjM0JSYnLwU4KDksHR4URjc6KyCCU0Q6PC0hWTs8PT/8QAGQEAAwEBAQAAAAAAAAAAAAAAAAMEAgEF/8QANBEAAgEDAgMFBwMEAwAAAAAAAAECAxEhBDESQVETYXGBkRQiMmKx0fBCocEjM6LhBbLx/9oADAMBAAIRAxEAPwC8aKKKACiiigAooooAKKKKACiuOLxiRIXldUQcWdgqjxJ0FRrEb/q2mChkxH94fmoPJ3F2/UVqzKUYq8nY6k3hErovVe4/bWLK5sRiosKnZCqjyMs97+SiozjNrYA/SyzYs/feaVfK5EXsqdamM3anFy8EalDgV5tLxZbGK3hw0WkuIgT8cqL8TSB9/tnj+2QHwkU/CqtTezCx/QYID9WFP9OY1sfSIw9XDoPGY/wip6hq5bUX5tIQ9RplvVXkmy0F3/2ef7ZB5yAfGlmG3nwkhtHiYHPYs0ZPsDVUY9IrnjAh/bH/APKht8oH+mwYYfs3/wBarQ4atb0X5NMFqNM9qq9Gi7g1+FZqlcJtfZ97x9LhW7YzLD74WKe2pJs3bGItfC45MQo+rOqS+14srjzvSJalQxVjKPih8YqeYNS8GWNRURw+/ZTTGYd4x+khvPF4nKBIvmlu+pJs7akU6Z4JEkX7SMGF+w24HuNPhOM1eLuZaawxVRRRWzgUUUUAFFFFABRRRQAUUUUAFFFFABRRRQAUUU37a27FhY88xOpyqqjM8jHgkajVmP8AU2GtAC53ABLEAAXJOgAHEmojj992luuzlEg4HESXEA/wwOtMfCy/eph27tNpl6XaLCKAHqYZTdSeK9LbWd/uDqjsbjUK3i36ZhZSYIuAAPzrjvK+qO5fNuVTwlU1DcaCwt5PZfcKk4UFeru9ordkk2vtXDxyZsXI+MxC8AbMEP3UFoof9XjUa2z6QpTpnWBexOtIR3sRp5KPGoHjNvMdI+ovdx/p5VKPRvsbC4lJnmjM08XWEbN1WUjq6cyWBHWuNRpWp09Ppo9pNOpLq9vJdPETGeo1D4YvgXRb+v2GLGbzZmzBS7fbkYs3tJJ99OO7+xMbjwWiKxxgkF20W44hbAs1vZ3087Viw+O2TLihhVwskJOUqAAwUqLXCrmBzZdRowpPvxO8eycAkBIgdFzldAzZFYBrdrGQ25kd1Ev+QqzShD3Xe3crZ5Go6ClFuUlxYvnd+o27ybh4zDRGUyCeMas0bNdR2lTy7xe3O1cN1N1o8XhcVM7urQKSoXLY9R361wTxXlTl6HsTKcTJFqYDGTIp9QG4CnsBILDvF+ylXo6C/JdqKmqhWC969HOF91qlq16qjKMndq2fFlMKMLppYd8eBXcWpAHEkD26VJt9N3Ds6WNEnZ86luGS1my8mN+Bpi3fgLYvDqR600Q/zrepV6YsTfHoPswJ73dv4iqJVZKtGKeLNsUqUXTbaGDZuNxMj5IQ8rfZC5z46C9OmIxc+HZTisPJEeT2ZD+qTz8DUmxG0v8A0jZeH+TopnxAVmdhfUqHJPbYMqgcOJ7b43K3yfaDvg8cqSLIjEEKFPV1IIGnDUMLEEewX/I11FzSvBdc/sxb0FFtReJd2Poa7F9IEq2AkEo+zL6/k3re3NUnwG28NPIHVnwmJOgdWCMx7Mw6ko+64v3VSu0sN0M8sV79HI6X7crFb+6nPZeJxBjdxG0sUdg5sTlve1z2aHjceFOnR01X3rcD6x2819hUZ6ilhPjXSW/k/uehsFvjLB1ceueMf2iJTp3zRC5X8S3HaFqX4bErIgeNldWF1ZSCpHaCNDXnndnfh4wArdLGOMbnrKPuNy8Ddfw1N9ibQtefZjgXN5cM9xGxPG6/8mQ8nXQ88w1pM3V09lWzF7SW3n0KaVSnX/t4a3i9/wDZadFNOwN448WpyXSRNJIn0kjbsYcweTDQ8qdqenfKAKKKK6AUUUUAFFFFABRRRQAUUUi2ztiPCwtNMSFXkBdmY6KijmzGwA7TQAn3h3iTCRgsC8jnLFEvryv2L2AcSx0A1NV1tfa/QN8oxhE2KcERxqerGvNI7+og0zSHVj26LWdrbYMWbF4sBsTKMsUQOkacREp5Aes78z+qKqreLeJy7XbNK3rN9nsVRytyHLxJNT06ftTbk7U1v1k+iMVq3YWjFXm9u5dWKd5N6mZyztnk4AfUjB5KOXxPM0z7tzJJj4PlIEiPKqsG4HN1Rw5AkG3DSmR3rEc5Vgy8VII8Qbj31XVlxQ7OOI8kvzcRRp8MuOWZc2/zYtzezcLD4mVxhGSHFIoZorZUdSNGtbq9mZbi/EX1qD7r7Qk2btFflCtHr0cqt9h7dbvANmBGhy1Ye9+8MGFEOOEAlxEsYWJj6qrbPqeWkh4C5FxcCq/2/v8A/LMN0eJw8bTA9WZSVyjjYLx7rXt3XrxtN2s4cLV4vGd+/wAj1KqhGV1hj16Xtq4lZhAWAw7KroFFsxGhDn61mF7cNVNr0y7r+kFsNEcPPEuJw5v1Htdbm5AuCCL62I48CKjWO2pLMVM0jyZQFXMxOUAAAC/DgKS3qyGniqSpyX518RMqj43JE62v6SwYGgwGGTCI9wxW2YgixtlUAEjS+pt2Uy7r76zYASCBYz0hUnOrH1c1rWYfaNR+itrT01FxthmXUk3e5KdpekOefEYeeRIs2HYsoAYKSSp612J+qOFqX7c9JxxWHkikwsIZ1AEgOq6g3GYE8ARxHGoPRR7PTxjbY72k853LM2Jt3B4/Ax4PaEnQyRWEchIUEKMqkMdAcvVKtxsCNeCvBSbO2OryxTjFYhlKqFZT326lwgJAuSb2GlVRes3pT0id1xPhfI0qz3sr9RRiMU0js7m7OzMx7SxuT7TVp7of7s2XJi5yc0tjHESQDcER6fabiT9kCq03feAYmM4vN0IYF8ouSBqAR2E2vbW17VLN6NrvtbaEeHwpvEpyobEL/eTEcgANO5e01zUpzap7R3b7lyCl7t5c9kZ2Fu0MXg58X0ximSR2LFcsNrZyARw4nhwuBY3pNsHeZldSG6OUaBhwb7rDgQew6eBtTh6QdsR4eJNm4Q2SMAynmzesFPffrN3kDlUDV6o0lWfC3LMZfpfQl1VGLa4cSXNdS+tk7WGLKyRN8nxkQ0I1BXmCP+ZETxU6qew2JsLdneYYkMki9FiI7dLFe/HhIh+tG3I+R1rzNsHb7KygsVZSCjg6g8AD8NePA8atbZe1DilWWEiLGwcPssDxVhxaJ7WI4qe8AnFSn7L78M036xf2/PHVGs63uVMTXpJdV3/nhb9FNO7W8KYyHOAUdTkljb1o5B6yntHMHmCDTtVCdzYUUUUAFFFFABRRRQAVWu2NuLiJWxUjWwmGzdD2O46r4i31tbpH5kesKkG/e02yJhImKyYjMGYcY4Ft0zjsJuEXve/Kqr3520oPQpZYcOBcLwLgWVB3ILD8TfdqecZV6ioRdr5b6R5hKoqMHVfLZdXyI3vbvMzuZG0dxZFvfo05Dx5k82vyAFQh3rrjMUZHLNxPuHIUmJqyco4hBWisJfnNklKm1eU8yeX+dEBNYAvRThsjA9JILjQanjwHHhWEruxQSmfdba2NwsIEXSQwoAiJJHewFgxUtmZrafCoXjsBJC5jnjeNxxV1KsPEEXqx8NteaEARMEYqoXrdp0LAcNbmx7Dfgan2IwsO0cGINogSOFvHOigOmoS4Pc1gQdDfXtproKC9zYX2rv7/AJHnKsU6bybvyYLEvBLqVOjDg6nVXHcR7Dccqa6SOCiiigAooooAKKKWbN2RLO1oULW4ngq/iY6DzNcbSyzqTeEI6cth7fmwkvSYdsrWKm4BBB1sQeOoB8qdRulHGL4icfhiXMfDM1h7Aa5PJhI9FhzntllY/wCWPKPbSXVhNWtcoVCay8DFLMWYsxJZiSSTqSTck95NAapDhdpO3/DQDxiw6m3mQx99Kmkx3954F0GnYVv/AAo7RrlbxYezp/q9FcjCtUv3V3gdXUqfnY+F+DrzVu0EaHyPEUwTbGnYlujC+DRgeQzfCkkUjRvfVWU+wiqaVWOU8p4a7jz9RQlusNZT7z0Ds3bYjZNoYe+RgExUfMouhYgcZIjc963HZVoRShlDKQVIBBBuCDqCDzFee9xd4wrrc/NzEKw5JJ6qt56Ke4qeVWvuRjuid8E3BQZMPf8ARE2aP9mxsPuunZUkYvT1XQbut4vqv9FEKir0+02e0l0ZMKKKKpAKKKKACsE1mo7v7jimCaOM2kxDLh0PMGXR2H4YxI36tcbSV2BCcft264jaB1Mlkw4P6JSUgHg7FpD3N3VTO8uOJIjuTbrOTxZjrc9+pPi1WNv7j1To4F0jgjzkeRSNfJA374qn8RMWYseJJJ86zpE40XVe9R/4rYnrvjrqHKC/yf2ObGtCayTWtbGozUj2WrpHnyXQsgJ+rpqF1FgTrrrUdTjU52W+SD1UJ0IJ6w11BAN9bHu5cTVGnpucrIxUqKnHiY9QRpGBOSpdgrKqXyroViQX1GW2c+Cg+tTrsbEERoPW0cZeQQi2nhZ248xUZwGGaZ8qFeJJZjkQaXJOlhovZyHZUs2PhGlLLhypeLM+a5UXFrCM8bAIvHU5yedXtKEbM82cnUnxcuRGvSxgC0ME7ashERbjmDBnGvPrK5H4qrKrT9Le0fmuiLXvLEbAc1iZpD2GxlRfI1VleXU+I9Ommoq4UUUVgYFPWw92mnGd7pFf1ubW4hAePjwHedKbtm4YSTRodA7op/WYD+NWPiHAOUAKq9VV4AAaACpq9VwtGO7K9PRU7uWyEDYSCMAJDFpwzKHPiS16E2oxGVrKi6WTQA8bhQLW8uzU6gc8TMbkhjbsDcPYaSRTZmbRivfYrft640I7L864qUf1Z8Sltr4cHHHYbpG+uq82Isbdirx17TYDsrQY9IyFhgTNyJjzubc+sDbxpwilbLlFltoC1yfEr/WkOI+aVisl3PErYuTy8B7AK04J4OX5/U7TR4qQXkkVV+/KAB5C/wAKRjBIPpcSnhErufa2WkfVOs0r37Aub2M7D4Vt00A4K7fjlAHsQA++l8Ntv2X3Ncbe/wBRXbDc3mbvAQfENSHF4WEKTG7g9kgBv4EW18qy+1I+HRR27B0nxzA++m2ZwWJW4HYTemU4u/P9iavOLWyfmx43fxmVyjeq+nny9vD2VcWydsO+GjxK9afCPdu1wotKv7SI3/Fbsqho2twq1vR5tj55b+rOmUjl0iXZfd0g8xTdTF1KHEvip5XhzX8nmUn2dez2nh+PL7HoDDYhZEV0OZXUMpHAqwuCPEGulRb0f4m0MmGPHDSFV/wXHSQ+wMU/Z1Ka7GSlFSXMpas7MKKKK0cCoTvXN0m0YY+UELyn8cp6GP2Ks3tqbVVu2scRJtPEDirGJP2MIUf9V3qXVtqk0t3j1GUviTfLJVO+21ekMj3+llNvwLov+VU9tQpjT3vO/wA4qDgiD3/0ApjNehWSjJU1tFJeh52mvKPG95Nv1MGtTWTWDSSsyrVL9m4m+HVQo0587/n4VDqedibwiDqyQxzpmDZXLCx7ipA17CDTqVTguZnBTsmSWDbBWNlMBsTqy5+PZYkrfTy5VIdi7SMQMjMIo1VixNgAOA8TflqSfGmDGela6BYcIsYAtl6eRkNrWNgFPLtqIbX2/NiT863VHqooyovgo+Jue+m+0OzvkVKhF24VYVb37xfLMSZAuVAMqDnYfWb7xOp8hypkopx2Pu9iMU2XCwyTEcciFrfiPBfOpG+bKEuSG6ipVi/RbtONcz4OWw+zlY+xWJt32pkxWwcRF9LBMn44nX4iuXR2zNdi/wDEw2/Sx/6xVg7Q0kfgNTTFuJuu7TLiJlKRRHOCwIzuNUC34gGxJ7rc6eNoSXZiO38+NefqJJ1Ipcj0tLFxg2+YzYjEEHw++/uvXGF7C9wTx4EE99739oHlW+KUcuHZxH58aQvJ1Bextpytp2Hh+eNPTuMaHCGUNckLx4yHUEcRbW48xx861kkI06VF/CB/En4U2wm2p0PawzDuBN7iu4xeX1gvkLj3sKYKVrGpjOYmKQa8WdgLnuJFz7LVgiUcQjePRN8a4z7VXn1vIAfx/jTfLiwb2UD891ccG3cx2kUrX/P3F2MXq9aJB96PKCPEIxHtFNVBkJ51gU2KsiSpJSeEdFNSfdTHlAcvrRssi+Km9vaoHnUWBp33cmyzr94Ee6494qihbjSezw/PBBqU+zbW6yvLJ6J2BjAm0YmU9TFQsni0fz8R/caap/VObHxlsFg5ueHnhufupKcO3/TY1cdedpLxg4P9La9D0KjUmpLmk/UKKKKrFhVL7YxF9myP+nxMjeT4tm/0irnNUbtQ/wC6ML3tET5rI/xqeqr1aUfnQSdqVR/KyptvvfEP3WHsAptNLdrn5+T8bfGkJqyq7zk+9k9BWpxXcjFYrNa0seFFFLNkYDppkjvYEksexVBZj5AGuN2V2dSu7I0wWzpJjaFGcjjlUm3jbhRi9myxG0sbp+JSL+FxrUim2qAOjgASNeAHE8szHme8/wBKV7C2hNJNHCjlTIwF76DS5a3AkAE95qZ1pb2wXrSR4cyyOnou9Fy4wNisc3RYSIm4LZC5XVgWPqIOZ48hbjXofBwQ4bDgYeNViVbqsQUAjutYE1T8u2oUQYE5jaR5CqyFuHWM2IewtYdcjkbW5VNtz95cK6RxpiFmkjRQY4foo1Oq2AFiVAALXJzX4XtXaNVVc2EVaLp8ybFcyai1xqDY8eWuhqtfSYJcPCJVC2RgGdQkYCG4AYBizG9rW004VYsuMUC5YAaa3010FVN6ascnyZY+mV5DIHVOrmXlexOYKeFh38r05pNWYqnK0lYhsu8RlUXYm453/jwprx2IBFj/ADH9PGmSOTlw466dvDy4a11GKuMr6kaHsN+evI1H7Pwu6PTVXiwzeVr8P6/18D5UlL6N2k620BvoLgm3ceYNdJNPz+b+H5HJbk2JHI6dw0IPmNNeHdTUEuR1Dfm35vTdtaUFgByHI348u7hwpwvl48Pd59njTLinu7HvP8hTKaJ9S7KxyooopxCFZFYrIoOGwpZs2S0qH76/GkYrtAbMPEfGuxdmmLmrxaLl2H1tmYxOa9KR/wCyjj/MDV24LEdJEjj6yq37wB/jVK7li8WLXkQvvR1/hVt7pPfZ+EPbhoD/ANNanS4dTWj81/U3Rd9PSfy/QdqKKKeaMGqO2mv+58L91ox7FkT41eVUztfD22bMn6HEyr5Jiz/2mpqr4alKXzoJLip1F8rKV2uPn5Pxt8aQmnTb8dsQ/fY+0CmsiraqtOS72TUHenF9yNaxWSKxSx5ipBurFYTydkYQeMht8FYedMFSDdpfmZj96H/7D/ClVvgZRp1eoji6W9pHjYlaIMS0bK6EqykFTzBFrGlfRXXweQX8zY+6kcyXvyOo9mlKTuejbAsxG2Xcymyr0zXkyi2bXMVuSSEzdbL22vewtw2ftNsPMkwuTG6MQDbMoYZ0J7GAsfGko4/nw/lQy3+H8K6kkZaumkWJtX0yI0OWDDsrEDWSQvpYhkY3u4vax0J52Ny1eY3bE07AzyvJl4ZjcDhew4CkWWxt2UAa0889KzFzHhl7r6c9LH3fGtJXtYjz+FvH+VckawIPP8/yrZdffXBtxaj3XT8/n88K0wy89NT5eH9aR4KfLdSQNdOzv/N6co/V14Aa9lu0fn30pq2CmE1OzNsTJlUk8vaL6c9CPzrUcpdtDFgjKuoB46e49lIabBWRHXnxSwFFFFbEBWRWKyKDhsK7QDrDxHxriKV7NjvKg7XX4iuxV2kLm7RbLk3LNosWewL7kkP8atrdFbbPwg7MNB/8S1UOweps3GSdvSgeUKqP8xNXZs/DdHFGn2EVf3VA/hU976qtL5rehuiraekvl+ooooop5oKrLbGAvLtLDj656VP28I1H7SN6s2oZvXD0ePgl5TRPAfxxnpov8vT1JrIt0m1us+gyk/fV/A85bzpd0ccHQe7X4EUxsKnW/OyujMqAfRSkj8D9Zf8AKy/u1CGFejWkptVFtJJ+p5umvGLpveLa9DiaxW5FakUkrMU+7tTWSccrRv8Autl/76Yqd93hfph2w/CSOl1MxY+g7VEL4xaNQeLMCfEjMfjXCZAdfx6jsBA/nSmOQNkI4EE+B0uvkVNcBFZQOdgf51Oj074xt/4JJYSeY8uXKjo2HYfd4VttF8qt3/x1/nTZHjGXmT3HUU6MW0TTqqEhVil524cdPKuBFOOzpDM2UrpxbXS3Z5n40ixihWOW1teHC1aj0FVLP30d5cNZFY8GBPsJFqTF7G41p4jTNg1PEqzW8LmmnBYfPMqD6zADQniQOA158qEaqPCsPuyNzunwxxDEgCQLlFgWUBs5XMLEjSwFycracKkWE3SwiL1keQaeu72PkgXSpfPiEhiCrlzqmRVAUjQooIHWCai5I/hYRrZ81orLlOUtZbBjbMQLjiRlAty0rUIuW4mTS2Gzbe7GCdLxBsO44ELI0Z4DrB9V8Q1gNSKrurP2rIqJeTJl550ItpfLbvta1tarScqWOQELc2BNyByBPOtuNhTdznRWaK4cMVsKLVkCg4ZAp23dgzTr3An3WHvIprUVJt1MEWDZfWdljTxYgfFl9lOoJcab2WfTJLqZPs2lu8LzwWjsjB3wOFi54nERX/C83TN/0lNXLVfbAwIbaEEa+phYWk8Cw+Twj93pj5VYNedpG5RdR/qbfqehUSjaC5JL0CiiiqxYUw777PaXBs0YvJCVnjHMtEcxUfiXMn61P1FcaurMCjN+8GsgixCaxzR5CfEF4z5qXHkKqHE4YoxU8QSK9BbQ2GB8pwB0A+dw57I3YvHb/DlDJ4Be2qzw253y3FrEZFw7tmU51JHSJ9Q2IsdGF/ujtrOkblRdF703/i/sS6hcFdVFtP8A7L7ogJStSlXSP9nd7XOLDdyQ/wDlKKWx/wCzvAB18ZJm7olA+J+NbGpSKHy0t2PihHKCfVIKt4MLX8tD5VemC/2fcIrfOSYiUeKRj3AsfdWyf7PuCzktNOFPqoJIyR2m5j15aW86GrqwyN07opyA2jYj/lyt+6bMPblcV2xoy/q/C5/m/uqe76+i+LZuG6SCSSRGJWTpMvVN80R6oFtMyHtLrwvaoadhylxCwGYRJmzHKMkpiVWueFukS9+GV+yp+D3i5VPcz+fn8EX2k/Wy/ZJ/Plw8qR2r0js7cPYsaEGGOQrmu8spZmyxiYkANY9QhuqOBBpu353O2WkQiw+GiGIlylSjNeOO4LTEBrAW0FxqWHGxp7tFXZK4ucipMHgjFh81us+p8Pqj33pkLdvPhU6j3Ox2JjLYdVeF2copkRZREjZOkIciykggG/1T41I8DuBhoNjyvjYUOMYlVBkOaMyFY4RZGyki5k53HMisR2ux02rKMSCwxBMImb61ie7Nrf3imvYShZ1ZytlbMM1rXBuL309vZ31OR6OMRiulbAhFiicR9GzspdsoZyM1xpdb3IvTbhd2pMKS+JjkjK3Uq0T5LE6kyAZCvK+a3fyBT95J9TtRpY6HWXaxk0GZi1tTc6nSzG1gLG2nabak0rw0aRKEANwBcg5l4nrZdbC9/V4c7UnfasUeYIyXS5Fstih9cHXUg+PlTzsfd/F41WOHjyotgrTkohYgm6DKWJF1uw05XJqnCJcsie+O2SgEaHOJY75icwCliLAG+t043005i9Qq1egZfQtgyqdO2IeXKodw5KswHWyjL1QTewvoK3xPoRwDZciTpYdY9N63iGBt5EUts7ws892rNq9D4f0LbNV7urkW9QzOR4kqFN+6myX0EYMksk2Ky62WyAjsF2T3muHOBlGBa2C1fOy/QtgFjYTmRnIIBEt2S/BrIAtxxsQR29lMSegKRjJkxICi/R9JCQz9zDN1fEA0HHFlTolWp6Pdi/OpcaQrnP8AiNdVH+s/qimTafo6l2fMnyl4WFi46NmJGXQFgyiwvf8AdNT/AGRst48KkKXXEYtwvemcdZv2cQJ/EO+samTp0OFfFP3V4c3/AAT0o9pqFfaGX48l/JNdwMPmjlxJ/tEhyf4MXzUXts7/AK9SuuODwixRpHGLIiqqjsVQAB7BXauwioRUVyKm7u7CiiitHAooooAi+/GyWZExUKlpcNmbKOMkR+mi7zYBh95R21W29mCAZMZh26kuQ5l+q+hjkHZewHcyjtq8arra+x1w0zQOt8Jii3R9kcjXLwdwbV07DmA4Cp5ylQqLUQ5brrHmEqarQdKXPZ9HyY9bubdbH4cMCFZQBIMgNn+tYl72YWYacDa5IIHc7xoodVjlBj6vqhb6A5lDsEYeZ1voKrLZ2Mk2Xjet14za4NrSx3uG7M6n2HuarKxW/UCIJCGMZQMrgXDXOWy2HrC5uGsRYi16tnGLSnB3i9vt4onoVXK8KitOO6/nwYq2Vtzp9OixOH7BMsYLWOtusx7tbd1OOIwBYgrIyW+yFt3ixBqGw+k7DzoyFlgfrC0pZeqBfMCuW/HgCDx8S07b3yx0KXwskEqg5QiwuzkX5XlYtYDW9j1udjZdii5KN5Nm4oQGPDKmKz36RMW2ZWXQWRQVA11N+ztqnN/NoY1Mb0mNhiWdMnRaB41jGYrkRhaQZiTma9iLWFWnujvtjZQfl2DaNbAiRQUvdgD82xzWAN8w0sDUi2lFg8UpixHRSXRjle2YL6rMt9V5ajuoTsckm0ectlfKHkkQu95yOkObryZ8zHO4N8l1YstxcgZuGkijxUeGwjyIvSIbKlhlaQtpmbuuG1teyrVgTeiOJsSs0UnQgRRC8SjrOubO9rgKSOjII0uG0N67xeiKH1JJ5nhu7GPqoSzX+sgGgzHq2seemlS1qUqkld4KKNRU4NLco195ZkikiU5BKQJBZw2RcxWG59WNSWOUWvfW4Fg97Pmk6FJJWLuiPOuZvWlkPRIz3BzMQoXsUKANSTUt2l6IsTC4mhZJlhObIWbpJDmILDQ6lMhK6gsrWBvYuEnocmVSI8RG4ZQMsiFMhUl1ysgNwGPDKNOym1lKUbRE0LRm3JeZHU9Iv/p8MuFhGZyzOH0ARnjuQb+uQ2Q37CwPAXbcJ6UsRAiBZElURFejdW4ggZmcAZ3Y5ieIANjc8LD2J6Kx8++0AkjSArGiEnoxb1w1gS5OvYPPTps30TQdEgxCgsYos+XQpOqhZGQ6gq9uspBFxccTW6XuwSe5mqpym3F4Kzx++nytIlbNGyHMDG3SlCut40yWQaGwzA6DWwvVlbhYLEsnStjp51I9SaAoBccmYZnI7Va1/tc99keiKHDyZg+azA3ZesVvdlY3481kUqwN75hpUm2ltaCHo43nERdgqj1nf7q3DHU6Xsezia02jkFL9QoEDHquya3tYMG59rG+nOmuXdmNAimXF2U3GV5LnW9mMa3I/FfTsFOGI3ihRS0mdV5HIxvpe1h1ge4gGmHEelPZ6C0kjA8wI343sQDYdl76aEHnXBtzO2t9YcEQjRYmQm1ssZYm4vqxOp51zbfSNlLQxCW1rKwkSQtqctuiP5vThsjfTZ2JcCGaIyG2hXo3NuA64BNuwXqQwoD1lyWPMa6C9rHxJ5VzJy6IdsnelsS+SXAYmEgE36pGnI2IJ7LZTrUkmxEeHgeSRmWNVJJYsWHcpbW5PAdppyAA5ctTYW07aqXfnedsdOuFwnWjDaHlI44uf7tRfXnx1utbhHid5OyWW+4RWrdmsZbwl1Y24IvtHHtNKOohDMCbgW+ii148Mx8NfWqfbkYPppHxrDqWMWH/AMO/zk367AAfdQdtR/Z+ww5TAQE2tnxMg0Kxt62vJ5bZQOS3PACrPggVEVEAVVAVQOAAFgB3AVJGXtFXt2rJYiu7r5jKdPsYdne7eZPv/wBHSiiiqToUUUUAFFFFABSPa2yo8TC0MwujjXkQRqGU8mBsQeRFLKKAKu2rsgvfB4s/OqC8M1vpFGnSAfaF7OnnwIIjeydqPg5jDiVul7stzYX0EiH6ym2osQeYzLari2/sFMXFkclWU5o5F9eNxwdT8RwIuDVfbV2X0p+TY4CPEKCYpVHVkA4vFfjyzRHUewienUekbTV6b3XR9UYrUe3tKLtUWz6royXR7BwMwEwSN1K3BCgoQOtcaa219/MaD4fBRKfokzCRzlUZlUqFZ106oygAm1tfM1JiZMThM8DMyq4OgN4pPvqCCL8Li1xz5Go/hMWqYiI4lLxK6M6LezKCC2hPP2VZOCSU4O8Xs0LpajifBNWkt0/zKPQ2x9rxSr8xHIBYXZ4mUMBwOYrZ+24Jve9att2MIXcqbXZcq3stxluW0DeBt1TalWzdrQSqGglEqk2GQlwpOtmy3y917WqKb14WYzWw4V1SwZJYXyEnr5VKlVIs3Gzak35isJD2L8R6RsOhIZwLEc1F1yhieOmjL7fOmTHemnDxkLkDk2vklGl/HTifZc01S7Kjd8+KXKmYERlIgMyFspz3U2J+oVYWfxqI7x7nKYzJg8JiEXPa8zIFsAPogCc4OpvmNq613HPMnOE9OeFLdeORbjUq2bsNgGtYet7O+nHB+mnZzkC8sV7XLx6KNBclWPuqg8Xs142s6kG1+XuI40nMVZuZuz1lsrb+GxSl8NNHKASCVYaW7Rx7/fSbaeOxSsOiiRkNxfOM4Olmyk2I46Zr29leZ9i4Gd5QcGkrSrqDEpLLbn1RceNehd3kxUOCWOeRWxKkmTJZnVW1UE2szhSDwI4eNBpMUQ4XGtnGKMDC5KdGGDqOXMi/u8aiW1fR1izOMUmKJnjOZLoAsdgDYseqeJGim9qsLZ+Kle5JQLplJV85+0XVlTKb8hSloGb1mU8LgoStr66X427b2PsrljVyJYTa+0U/4jCLNoovDIVW7AXurAjTLx5Zu802by7pjF3ZsJIHGi5nQLfLr6hUtw5kC/PXWxMRiVS3SOq30Gawue6518KSrtzDlmUTRFkBZgHF1AvckXvoAa6cKv2b6EAJQZmd0HEdVCezgzEjuup7xarL2bgchZhIXUk9VSuUEaMALX9YH63HwrZdq2w/TStHEvrZiSVyEgrxtclfeRpyqst5d9ZMXIcPgFZYnuCqgBpNesx0+bU31udefEitQp8V3slu3shNWtGnjdvZLdizfnfJXZsNgbsXOWR1JJkJ/wCXGSeHG54WvyuaS7K2UcKqpGolxk+ir9VQNTc8ok4s3M+QGNl7JGEKqq9PjJRZEXkOdifUjH1nPG3gBYW7G7PyYNJKwkxElukktYADURRg+rGvZxJ1PdJUqe1f06eKa585P7fnhulSdN9pU+N+kV9/zxUbt7AXCQ5Qc8jHPLIfWkkPFj2DkByAAp2ooqhK2EbCiiiugFFFFABRRRQAUUUUAFIdsbFixURjnW4vcEGzIw4OjDVWHaKXUUAVrtrZjwKY9oL02HNsuJAtl7OnC6xMP0i9X8NQ/be5joM0V54jqLayKO2w9cd6693Or5ZQQQRcHQg8COyolj9yDGS+znEVzcwPc4djzy260J/DcfdqaMamnblQeHvF7MKsKddJVVlbNboo2B5YWz4eRgbFbqxDAHQjQ+NSnY/pHxsKKpm6QKG0dMx4DKGa1xrYC/f3U9bX2dBI+XGRPg8QdAxIAc/dk+jm8D1u4UxbS3Jnj1QCZe1Oq9u9WOvkT4U+Gq09R2l/Tl0l8Pkyd09RS2/qR6r4vNEiwnpMkksZ4InOVdBbKGLkXJsWBy+Qtw1rljN6oJABJhcpOjWkNyCDdRnQg6W0t2914YcW6EI4AswJjdShaxLWOgNtTy59ws94fbmG6OLpIfnBNG0gK5lZArI2UixWwsbHnyqvsZpXSuuqyv2Mx1VKWG7Po8fUdlXCTSgNhEcq5A6SRwuQ6ZiFIUtpe9uC8L613wWEgOJl6DC4VXSMqV6MvqpFjla6A9W2mujE3BvSnAYXZ5xSsJcMylbW6qAZXzAG9iCQ6jhwRhwJAm2ztpxmR0LKWJLBlIKup0FmHBrDUXvwPAiktdUUpp7MZcIuIZECocOSHUxC0dri6SKF6psLZhxBBHdS/ZODz3Z1IkTKpa1gWAuR1eNieK28BwpXicSnSdYAKoYrLcDoyPWU5tbG3ECxAt2XgG+m9T2bop4Y2PVYRlneQdhKaADlx0PLhXPAG1zLEg2sdekjKEGxysJB49XrKNOajlpTdPvthghJmCsOWZL8tLX7wNeHPheoOm9+EOHhDqzMVAlTJlVWVApJFgJSz3a5N9ADbWo1vHtWPEMqwp0ajgqqiluV8ka91+J486aqFRq9vXH1J5aqlHHF6Z+hajbU2fjTGxmQurXS0pR1bhcWYEHjqPhTJtveTZ2GlaWFFxOJsRnvmUdt5GuLfh5aaVBtm7m4iS3U6Mfam0Pknre0L41IcJsHDQOFIbFYjiI1XOw7xGOqg+8507amnqNPSdr8cukf5ZpLUVV7q4F1lv5L7iOQYzajh5mKxfVJFkA/uk+sfvH2nhT5sbZ9iYNmoHYG0s76xoR+kYfSOOUa8Puin3B7pT4jXGt0Mf6CJ7uw7JZRy+6n7xqXYPBpEixxKqIosqqAAB3AUiaq6m3bYitorbz6jqVOnQzDMnvJ7+XRDdu/u1HhQSCZJXt0kz+u5HLsVRyUaD3070UVQkkrI6FFFFdAKKKKACiiigAooooAKKKKACiiigAooooA5YrCJKhSVFdDxV1DKfEHQ1GMRuAi64KaTDfc+lg/9tzdf1GWpZRWZQjNWkrnU2sor7H7FxarlxGFixSdsLAnx6Ke3uc1G8bsjAj6VJsIfvpLEPLODH7KuWsWqZaVQd6UnHwZuU+NWmlLxRSSbo4eT6DGBvOKT/Qy0H0dvymQ+MJ/8zVuYvdvCym8uGgc9rQox9pFIX9H+AP9khH4Vy/C1OUtZHas/NJk702le9JeTaKxHo6k5zRj9i3/AJitm3KiT6bFhR4In+tjVlr6PsAP7LEfEE/E0rw26eDj1jwuHU9ohS/ttehz1j3rPySQLTaVbUl5tsqzC7I2feyvJiW7IzJL7oFA9tSTZuyZ7WwmBEIP15ikI81TNIfMCrDRABYAAdg4VtSZaXtM1Zyl4sfGSp/24qPgiJYfcl31xmIZhzjw4MKeBa5kb95fCpDszZEOHTJh40jXmFUC57WPFj3nWllFUQpxgrRVjLbeWFFFFbOBRRRQAUUUUAFFFFABRRRQ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AR">
              <a:latin typeface="Calibri" pitchFamily="34" charset="0"/>
            </a:endParaRPr>
          </a:p>
        </p:txBody>
      </p:sp>
      <p:pic>
        <p:nvPicPr>
          <p:cNvPr id="50180" name="6 Imagen" descr="20140614_085507.jpg"/>
          <p:cNvPicPr>
            <a:picLocks noChangeAspect="1"/>
          </p:cNvPicPr>
          <p:nvPr/>
        </p:nvPicPr>
        <p:blipFill>
          <a:blip r:embed="rId3" cstate="print"/>
          <a:srcRect l="6273" t="9294" r="10609" b="14699"/>
          <a:stretch>
            <a:fillRect/>
          </a:stretch>
        </p:blipFill>
        <p:spPr bwMode="auto">
          <a:xfrm>
            <a:off x="971550" y="2060575"/>
            <a:ext cx="69977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19 Conector recto de flecha"/>
          <p:cNvCxnSpPr>
            <a:stCxn id="26" idx="2"/>
          </p:cNvCxnSpPr>
          <p:nvPr/>
        </p:nvCxnSpPr>
        <p:spPr>
          <a:xfrm flipH="1">
            <a:off x="2266950" y="1843088"/>
            <a:ext cx="0" cy="649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>
            <a:stCxn id="27" idx="0"/>
          </p:cNvCxnSpPr>
          <p:nvPr/>
        </p:nvCxnSpPr>
        <p:spPr>
          <a:xfrm flipH="1" flipV="1">
            <a:off x="6083300" y="4076700"/>
            <a:ext cx="936625" cy="17287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275013" y="5805488"/>
            <a:ext cx="1368425" cy="5762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Memoria EEPROM</a:t>
            </a:r>
            <a:endParaRPr lang="es-ES" sz="1600" dirty="0"/>
          </a:p>
        </p:txBody>
      </p:sp>
      <p:cxnSp>
        <p:nvCxnSpPr>
          <p:cNvPr id="25" name="24 Conector recto de flecha"/>
          <p:cNvCxnSpPr>
            <a:stCxn id="24" idx="0"/>
          </p:cNvCxnSpPr>
          <p:nvPr/>
        </p:nvCxnSpPr>
        <p:spPr>
          <a:xfrm flipV="1">
            <a:off x="3959225" y="4010025"/>
            <a:ext cx="346075" cy="17954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Rectángulo redondeado"/>
          <p:cNvSpPr/>
          <p:nvPr/>
        </p:nvSpPr>
        <p:spPr>
          <a:xfrm>
            <a:off x="1403350" y="1268413"/>
            <a:ext cx="1728788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Batería </a:t>
            </a:r>
            <a:r>
              <a:rPr lang="es-ES_tradnl" sz="1600" dirty="0" err="1"/>
              <a:t>Backup</a:t>
            </a:r>
            <a:r>
              <a:rPr lang="es-ES_tradnl" sz="1600" dirty="0"/>
              <a:t> (RTC + 32B)</a:t>
            </a:r>
          </a:p>
        </p:txBody>
      </p:sp>
      <p:sp>
        <p:nvSpPr>
          <p:cNvPr id="27" name="26 Rectángulo redondeado"/>
          <p:cNvSpPr/>
          <p:nvPr/>
        </p:nvSpPr>
        <p:spPr>
          <a:xfrm>
            <a:off x="6300788" y="5805488"/>
            <a:ext cx="1439862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JTAG + </a:t>
            </a:r>
            <a:br>
              <a:rPr lang="es-ES_tradnl" sz="1600" dirty="0"/>
            </a:br>
            <a:r>
              <a:rPr lang="es-ES_tradnl" sz="1600" dirty="0"/>
              <a:t>UART USB</a:t>
            </a:r>
          </a:p>
        </p:txBody>
      </p:sp>
      <p:sp>
        <p:nvSpPr>
          <p:cNvPr id="28" name="27 Rectángulo redondeado"/>
          <p:cNvSpPr/>
          <p:nvPr/>
        </p:nvSpPr>
        <p:spPr>
          <a:xfrm>
            <a:off x="3490913" y="1268413"/>
            <a:ext cx="1152525" cy="5762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Memoria Flash</a:t>
            </a:r>
            <a:endParaRPr lang="es-ES" sz="1600" dirty="0"/>
          </a:p>
        </p:txBody>
      </p:sp>
      <p:cxnSp>
        <p:nvCxnSpPr>
          <p:cNvPr id="29" name="28 Conector recto de flecha"/>
          <p:cNvCxnSpPr>
            <a:stCxn id="24" idx="0"/>
          </p:cNvCxnSpPr>
          <p:nvPr/>
        </p:nvCxnSpPr>
        <p:spPr>
          <a:xfrm flipH="1" flipV="1">
            <a:off x="3851275" y="4005263"/>
            <a:ext cx="107950" cy="18002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>
            <a:stCxn id="28" idx="2"/>
          </p:cNvCxnSpPr>
          <p:nvPr/>
        </p:nvCxnSpPr>
        <p:spPr>
          <a:xfrm>
            <a:off x="4067175" y="1844675"/>
            <a:ext cx="0" cy="18002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Rectángulo redondeado"/>
          <p:cNvSpPr/>
          <p:nvPr/>
        </p:nvSpPr>
        <p:spPr>
          <a:xfrm>
            <a:off x="6299200" y="1268413"/>
            <a:ext cx="1655763" cy="5746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Fuente de alimentación</a:t>
            </a:r>
            <a:endParaRPr lang="es-ES" sz="1600" dirty="0"/>
          </a:p>
        </p:txBody>
      </p:sp>
      <p:sp>
        <p:nvSpPr>
          <p:cNvPr id="32" name="31 Rectángulo redondeado"/>
          <p:cNvSpPr/>
          <p:nvPr/>
        </p:nvSpPr>
        <p:spPr>
          <a:xfrm>
            <a:off x="1403350" y="5805488"/>
            <a:ext cx="1655763" cy="576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Entradas </a:t>
            </a:r>
            <a:r>
              <a:rPr lang="es-ES_tradnl" sz="1600" dirty="0" err="1"/>
              <a:t>Optoacopladas</a:t>
            </a:r>
            <a:endParaRPr lang="es-ES" sz="1600" dirty="0"/>
          </a:p>
        </p:txBody>
      </p:sp>
      <p:cxnSp>
        <p:nvCxnSpPr>
          <p:cNvPr id="33" name="32 Conector recto de flecha"/>
          <p:cNvCxnSpPr>
            <a:stCxn id="32" idx="0"/>
          </p:cNvCxnSpPr>
          <p:nvPr/>
        </p:nvCxnSpPr>
        <p:spPr>
          <a:xfrm flipV="1">
            <a:off x="2232025" y="4221163"/>
            <a:ext cx="900113" cy="15843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>
            <a:stCxn id="32" idx="0"/>
          </p:cNvCxnSpPr>
          <p:nvPr/>
        </p:nvCxnSpPr>
        <p:spPr>
          <a:xfrm flipV="1">
            <a:off x="2232025" y="4652963"/>
            <a:ext cx="2627313" cy="1152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>
            <a:stCxn id="31" idx="2"/>
          </p:cNvCxnSpPr>
          <p:nvPr/>
        </p:nvCxnSpPr>
        <p:spPr>
          <a:xfrm flipH="1">
            <a:off x="6731000" y="1843088"/>
            <a:ext cx="396875" cy="6492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Rectángulo redondeado"/>
          <p:cNvSpPr/>
          <p:nvPr/>
        </p:nvSpPr>
        <p:spPr>
          <a:xfrm>
            <a:off x="4932363" y="1268413"/>
            <a:ext cx="1079500" cy="57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PTC </a:t>
            </a:r>
          </a:p>
          <a:p>
            <a:pPr algn="ctr">
              <a:defRPr/>
            </a:pPr>
            <a:r>
              <a:rPr lang="es-ES_tradnl" sz="1600" dirty="0"/>
              <a:t>fuses</a:t>
            </a:r>
          </a:p>
        </p:txBody>
      </p:sp>
      <p:cxnSp>
        <p:nvCxnSpPr>
          <p:cNvPr id="37" name="36 Conector recto de flecha"/>
          <p:cNvCxnSpPr>
            <a:stCxn id="36" idx="2"/>
          </p:cNvCxnSpPr>
          <p:nvPr/>
        </p:nvCxnSpPr>
        <p:spPr>
          <a:xfrm>
            <a:off x="5472113" y="1843088"/>
            <a:ext cx="107950" cy="577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Rectángulo redondeado"/>
          <p:cNvSpPr/>
          <p:nvPr/>
        </p:nvSpPr>
        <p:spPr>
          <a:xfrm>
            <a:off x="5003800" y="5805488"/>
            <a:ext cx="1152525" cy="5746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1600" dirty="0"/>
              <a:t>EEPROM </a:t>
            </a:r>
            <a:br>
              <a:rPr lang="es-ES_tradnl" sz="1600" dirty="0"/>
            </a:br>
            <a:r>
              <a:rPr lang="es-ES_tradnl" sz="1600" dirty="0"/>
              <a:t>del JTAG</a:t>
            </a:r>
          </a:p>
        </p:txBody>
      </p:sp>
      <p:cxnSp>
        <p:nvCxnSpPr>
          <p:cNvPr id="39" name="38 Conector recto de flecha"/>
          <p:cNvCxnSpPr>
            <a:stCxn id="38" idx="0"/>
          </p:cNvCxnSpPr>
          <p:nvPr/>
        </p:nvCxnSpPr>
        <p:spPr>
          <a:xfrm flipH="1" flipV="1">
            <a:off x="5148263" y="4292600"/>
            <a:ext cx="431800" cy="15128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5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Computadora CIAA (2)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11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r>
              <a:rPr lang="es-ES_tradnl" sz="40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CPU</a:t>
            </a:r>
          </a:p>
          <a:p>
            <a:pPr>
              <a:defRPr/>
            </a:pP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36" y="274319"/>
            <a:ext cx="5264339" cy="6288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989137"/>
            <a:ext cx="3143963" cy="20545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2" y="4274472"/>
            <a:ext cx="2097836" cy="835061"/>
          </a:xfrm>
          <a:prstGeom prst="rect">
            <a:avLst/>
          </a:prstGeom>
        </p:spPr>
      </p:pic>
      <p:pic>
        <p:nvPicPr>
          <p:cNvPr id="2050" name="Picture 2" descr="http://www.thetechnicalstuff.com/wp-content/uploads/2013/09/smem-linux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94" y="2739419"/>
            <a:ext cx="1043497" cy="13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6979371" y="1000292"/>
            <a:ext cx="1689886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8MB</a:t>
            </a:r>
          </a:p>
          <a:p>
            <a:pPr algn="ctr"/>
            <a:r>
              <a:rPr lang="es-AR" sz="3200" b="1" dirty="0" smtClean="0"/>
              <a:t>SDRAM</a:t>
            </a:r>
            <a:endParaRPr lang="es-AR" sz="32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3945426" y="2739419"/>
            <a:ext cx="2714205" cy="10772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s-AR" sz="3200" b="1" dirty="0" smtClean="0"/>
              <a:t>1MB Flash</a:t>
            </a:r>
          </a:p>
          <a:p>
            <a:pPr algn="ctr"/>
            <a:r>
              <a:rPr lang="es-AR" sz="3200" b="1" dirty="0" smtClean="0"/>
              <a:t>136kB SRAM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15303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3 Rectángulo"/>
          <p:cNvSpPr>
            <a:spLocks noChangeArrowheads="1"/>
          </p:cNvSpPr>
          <p:nvPr/>
        </p:nvSpPr>
        <p:spPr bwMode="auto">
          <a:xfrm>
            <a:off x="539750" y="1087438"/>
            <a:ext cx="8604250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ES" sz="4000" b="1" dirty="0"/>
              <a:t> Impreso </a:t>
            </a:r>
            <a:r>
              <a:rPr lang="es-PE" sz="4000" b="1" dirty="0"/>
              <a:t>2</a:t>
            </a:r>
            <a:r>
              <a:rPr lang="es-PE" sz="4000" b="1" dirty="0" smtClean="0"/>
              <a:t> </a:t>
            </a:r>
            <a:r>
              <a:rPr lang="es-PE" sz="4000" b="1" dirty="0"/>
              <a:t>capas</a:t>
            </a:r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No usamos </a:t>
            </a:r>
            <a:r>
              <a:rPr lang="es-PE" sz="4000" b="1" dirty="0" smtClean="0"/>
              <a:t>BGA</a:t>
            </a:r>
            <a:endParaRPr lang="es-PE" sz="4000" b="1" dirty="0"/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/>
              <a:t> </a:t>
            </a:r>
            <a:r>
              <a:rPr lang="es-PE" sz="4000" b="1" dirty="0" err="1" smtClean="0"/>
              <a:t>Footprint</a:t>
            </a:r>
            <a:r>
              <a:rPr lang="es-PE" sz="4000" b="1" dirty="0" smtClean="0"/>
              <a:t> </a:t>
            </a:r>
            <a:r>
              <a:rPr lang="es-PE" sz="4000" b="1" dirty="0"/>
              <a:t>0805.</a:t>
            </a:r>
            <a:endParaRPr lang="es-PE" sz="4000" b="1" dirty="0"/>
          </a:p>
          <a:p>
            <a:pPr>
              <a:spcBef>
                <a:spcPts val="600"/>
              </a:spcBef>
              <a:buFontTx/>
              <a:buChar char="-"/>
              <a:tabLst>
                <a:tab pos="361950" algn="l"/>
              </a:tabLst>
            </a:pPr>
            <a:r>
              <a:rPr lang="es-PE" sz="4000" b="1" dirty="0" smtClean="0"/>
              <a:t> Componentes en una sola cara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4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Hardware </a:t>
            </a:r>
            <a:r>
              <a:rPr lang="es-ES_tradnl" sz="4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nacional y Económico</a:t>
            </a:r>
            <a:r>
              <a:rPr lang="es-ES_tradnl" sz="54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 </a:t>
            </a:r>
            <a:endParaRPr lang="es-ES" sz="5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54276" name="Picture 4" descr="http://upload.wikimedia.org/wikipedia/commons/c/c5/Kl_Intel_Pentium_MMX_embedded_BGA_Bottom.jpg"/>
          <p:cNvPicPr>
            <a:picLocks noChangeAspect="1" noChangeArrowheads="1"/>
          </p:cNvPicPr>
          <p:nvPr/>
        </p:nvPicPr>
        <p:blipFill>
          <a:blip r:embed="rId2" cstate="print"/>
          <a:srcRect l="12196" t="11954" r="12801" b="12029"/>
          <a:stretch>
            <a:fillRect/>
          </a:stretch>
        </p:blipFill>
        <p:spPr bwMode="auto">
          <a:xfrm>
            <a:off x="7912738" y="1352551"/>
            <a:ext cx="1143949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Multiplicar"/>
          <p:cNvSpPr/>
          <p:nvPr/>
        </p:nvSpPr>
        <p:spPr>
          <a:xfrm>
            <a:off x="7610474" y="942974"/>
            <a:ext cx="1757363" cy="1933575"/>
          </a:xfrm>
          <a:prstGeom prst="mathMultiply">
            <a:avLst>
              <a:gd name="adj1" fmla="val 255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dirty="0"/>
              <a:t>-</a:t>
            </a:r>
            <a:endParaRPr lang="es-ES" dirty="0"/>
          </a:p>
        </p:txBody>
      </p:sp>
      <p:pic>
        <p:nvPicPr>
          <p:cNvPr id="1026" name="Picture 2" descr="http://www.circuitdomain.com/Creating%20Artwork/Images/Small/Layer%20St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524" y="5010985"/>
            <a:ext cx="55340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8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 Grupo"/>
          <p:cNvGrpSpPr>
            <a:grpSpLocks/>
          </p:cNvGrpSpPr>
          <p:nvPr/>
        </p:nvGrpSpPr>
        <p:grpSpPr bwMode="auto">
          <a:xfrm>
            <a:off x="0" y="0"/>
            <a:ext cx="9144000" cy="1069975"/>
            <a:chOff x="490809" y="4150633"/>
            <a:chExt cx="6681052" cy="1070038"/>
          </a:xfrm>
        </p:grpSpPr>
        <p:sp>
          <p:nvSpPr>
            <p:cNvPr id="5" name="4 Rectángulo"/>
            <p:cNvSpPr/>
            <p:nvPr/>
          </p:nvSpPr>
          <p:spPr>
            <a:xfrm>
              <a:off x="490809" y="4150633"/>
              <a:ext cx="6681052" cy="9652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5 Rectángulo"/>
            <p:cNvSpPr/>
            <p:nvPr/>
          </p:nvSpPr>
          <p:spPr>
            <a:xfrm>
              <a:off x="490809" y="4255414"/>
              <a:ext cx="6681052" cy="965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wrap="none" lIns="312928" tIns="312928" rIns="312928" bIns="312928" spcCol="1270" anchor="ctr"/>
            <a:lstStyle/>
            <a:p>
              <a:pPr algn="ctr" defTabSz="1955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_tradnl" sz="48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Arial" pitchFamily="34" charset="0"/>
                </a:rPr>
                <a:t>EDU-CIAA (NXP)</a:t>
              </a:r>
              <a:endParaRPr lang="es-ES" sz="4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1394509"/>
            <a:ext cx="8402320" cy="473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 Grupo"/>
          <p:cNvGrpSpPr>
            <a:grpSpLocks/>
          </p:cNvGrpSpPr>
          <p:nvPr/>
        </p:nvGrpSpPr>
        <p:grpSpPr bwMode="auto">
          <a:xfrm>
            <a:off x="0" y="0"/>
            <a:ext cx="9144000" cy="1069975"/>
            <a:chOff x="490809" y="4150633"/>
            <a:chExt cx="6681052" cy="1070038"/>
          </a:xfrm>
        </p:grpSpPr>
        <p:sp>
          <p:nvSpPr>
            <p:cNvPr id="5" name="4 Rectángulo"/>
            <p:cNvSpPr/>
            <p:nvPr/>
          </p:nvSpPr>
          <p:spPr>
            <a:xfrm>
              <a:off x="490809" y="4150633"/>
              <a:ext cx="6681052" cy="9652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5 Rectángulo"/>
            <p:cNvSpPr/>
            <p:nvPr/>
          </p:nvSpPr>
          <p:spPr>
            <a:xfrm>
              <a:off x="490809" y="4255414"/>
              <a:ext cx="6681052" cy="965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wrap="none" lIns="312928" tIns="312928" rIns="312928" bIns="312928" spcCol="1270" anchor="ctr"/>
            <a:lstStyle/>
            <a:p>
              <a:pPr algn="ctr" defTabSz="1955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_tradnl" sz="48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Arial" pitchFamily="34" charset="0"/>
                </a:rPr>
                <a:t>EDU-CIAA (NXP)</a:t>
              </a:r>
              <a:endParaRPr lang="es-ES" sz="48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195" y="1394509"/>
            <a:ext cx="5084565" cy="2862531"/>
          </a:xfrm>
          <a:prstGeom prst="rect">
            <a:avLst/>
          </a:prstGeom>
        </p:spPr>
      </p:pic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472438" y="1635124"/>
            <a:ext cx="3408681" cy="4471035"/>
          </a:xfrm>
        </p:spPr>
        <p:txBody>
          <a:bodyPr/>
          <a:lstStyle/>
          <a:p>
            <a:r>
              <a:rPr lang="es-AR" sz="3600" dirty="0" smtClean="0"/>
              <a:t>Accesible</a:t>
            </a:r>
          </a:p>
          <a:p>
            <a:r>
              <a:rPr lang="es-AR" sz="3600" dirty="0" smtClean="0"/>
              <a:t>2 capas</a:t>
            </a:r>
          </a:p>
          <a:p>
            <a:r>
              <a:rPr lang="es-AR" sz="3600" dirty="0" smtClean="0"/>
              <a:t>CPU CIAA</a:t>
            </a:r>
          </a:p>
          <a:p>
            <a:r>
              <a:rPr lang="es-AR" sz="3600" dirty="0" smtClean="0"/>
              <a:t>Universitaria</a:t>
            </a:r>
          </a:p>
          <a:p>
            <a:r>
              <a:rPr lang="es-AR" sz="3600" dirty="0" smtClean="0"/>
              <a:t>Terciaria</a:t>
            </a:r>
          </a:p>
          <a:p>
            <a:r>
              <a:rPr lang="es-AR" sz="3600" dirty="0" smtClean="0"/>
              <a:t>Secundaria</a:t>
            </a:r>
          </a:p>
        </p:txBody>
      </p:sp>
    </p:spTree>
    <p:extLst>
      <p:ext uri="{BB962C8B-B14F-4D97-AF65-F5344CB8AC3E}">
        <p14:creationId xmlns:p14="http://schemas.microsoft.com/office/powerpoint/2010/main" val="267181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3" y="1609725"/>
            <a:ext cx="59340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 bwMode="auto">
          <a:xfrm>
            <a:off x="0" y="-1"/>
            <a:ext cx="9144000" cy="9652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4 Rectángulo"/>
          <p:cNvSpPr/>
          <p:nvPr/>
        </p:nvSpPr>
        <p:spPr bwMode="auto">
          <a:xfrm>
            <a:off x="0" y="0"/>
            <a:ext cx="9144000" cy="9652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5 Rectángulo"/>
          <p:cNvSpPr/>
          <p:nvPr/>
        </p:nvSpPr>
        <p:spPr bwMode="auto">
          <a:xfrm>
            <a:off x="0" y="104775"/>
            <a:ext cx="9144000" cy="9652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wrap="none" lIns="312928" tIns="312928" rIns="312928" bIns="312928" spcCol="1270" anchor="ctr"/>
          <a:lstStyle/>
          <a:p>
            <a:pPr algn="ctr" defTabSz="195580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_tradnl" sz="4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EDU-CIAA (NXP)</a:t>
            </a:r>
            <a:endParaRPr lang="es-ES" sz="48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64" y="1069975"/>
            <a:ext cx="2921096" cy="16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0825" y="53975"/>
            <a:ext cx="8642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28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MEMORIAS NO VOLÁTILES</a:t>
            </a:r>
            <a:r>
              <a:rPr lang="es-ES_tradnl" sz="3600" b="1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Arial" pitchFamily="34" charset="0"/>
              </a:rPr>
              <a:t>(CIAA-NXP)</a:t>
            </a:r>
            <a:endParaRPr lang="es-ES" sz="36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487162"/>
            <a:ext cx="8463280" cy="44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6846</TotalTime>
  <Words>1571</Words>
  <Application>Microsoft Office PowerPoint</Application>
  <PresentationFormat>Presentación en pantalla (4:3)</PresentationFormat>
  <Paragraphs>527</Paragraphs>
  <Slides>83</Slides>
  <Notes>26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83</vt:i4>
      </vt:variant>
    </vt:vector>
  </HeadingPairs>
  <TitlesOfParts>
    <vt:vector size="8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La propuesta de la CIAA</dc:title>
  <dc:creator>WinXP</dc:creator>
  <cp:lastModifiedBy>EFilomena</cp:lastModifiedBy>
  <cp:revision>281</cp:revision>
  <dcterms:created xsi:type="dcterms:W3CDTF">2014-03-10T00:40:39Z</dcterms:created>
  <dcterms:modified xsi:type="dcterms:W3CDTF">2015-09-15T01:56:38Z</dcterms:modified>
</cp:coreProperties>
</file>